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8" r:id="rId2"/>
    <p:sldId id="285" r:id="rId3"/>
    <p:sldId id="286" r:id="rId4"/>
  </p:sldIdLst>
  <p:sldSz cx="10680700" cy="7556500"/>
  <p:notesSz cx="10680700" cy="7556500"/>
  <p:defaultTextStyle>
    <a:defPPr>
      <a:defRPr lang="aa-E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3E7AB6"/>
    <a:srgbClr val="0772BA"/>
    <a:srgbClr val="1D8ACB"/>
    <a:srgbClr val="1AA1DB"/>
    <a:srgbClr val="0677BD"/>
    <a:srgbClr val="0971B4"/>
    <a:srgbClr val="0B69A9"/>
    <a:srgbClr val="26579A"/>
    <a:srgbClr val="3978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1536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27563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6049963" y="0"/>
            <a:ext cx="4627562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20C964-C339-42B2-A65E-C9E3ACEF360A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536950" y="944563"/>
            <a:ext cx="3606800" cy="2551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68388" y="3636963"/>
            <a:ext cx="8543925" cy="29749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7177088"/>
            <a:ext cx="4627563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6049963" y="7177088"/>
            <a:ext cx="4627562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F27FB8-7CE0-4003-8686-BCF9AC8E10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3031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a-ET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F27FB8-7CE0-4003-8686-BCF9AC8E106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4545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1052" y="2342515"/>
            <a:ext cx="9078595" cy="1586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2105" y="4231640"/>
            <a:ext cx="7476490" cy="1889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035" y="1737995"/>
            <a:ext cx="4646104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0560" y="1737995"/>
            <a:ext cx="4646104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035" y="302260"/>
            <a:ext cx="9612630" cy="1209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035" y="1737995"/>
            <a:ext cx="9612630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1438" y="7027545"/>
            <a:ext cx="3417824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035" y="7027545"/>
            <a:ext cx="2456561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0104" y="7027545"/>
            <a:ext cx="2456561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B3D4523B-E654-4881-BD00-56A1C1EC82B5}"/>
              </a:ext>
            </a:extLst>
          </p:cNvPr>
          <p:cNvSpPr/>
          <p:nvPr/>
        </p:nvSpPr>
        <p:spPr>
          <a:xfrm>
            <a:off x="499578" y="854079"/>
            <a:ext cx="4612172" cy="5232202"/>
          </a:xfrm>
          <a:prstGeom prst="rect">
            <a:avLst/>
          </a:prstGeom>
        </p:spPr>
        <p:txBody>
          <a:bodyPr wrap="square" numCol="1" spcCol="540000" anchor="ctr">
            <a:spAutoFit/>
          </a:bodyPr>
          <a:lstStyle/>
          <a:p>
            <a:pPr algn="just" fontAlgn="base"/>
            <a:endParaRPr lang="de-DE" sz="1400" dirty="0">
              <a:latin typeface="Times New Roman" panose="02020603050405020304" pitchFamily="18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 algn="just" fontAlgn="base"/>
            <a:r>
              <a:rPr lang="ru-RU" sz="1600" dirty="0" smtClean="0">
                <a:latin typeface="Georgia" panose="02040502050405020303" pitchFamily="18" charset="0"/>
                <a:ea typeface="Malgun Gothic Semilight" panose="020B0502040204020203" pitchFamily="34" charset="-128"/>
                <a:cs typeface="Times New Roman" panose="02020603050405020304" pitchFamily="18" charset="0"/>
              </a:rPr>
              <a:t>ТОО «</a:t>
            </a:r>
            <a:r>
              <a:rPr lang="en-US" sz="1600" dirty="0" smtClean="0">
                <a:latin typeface="Georgia" panose="02040502050405020303" pitchFamily="18" charset="0"/>
                <a:ea typeface="Malgun Gothic Semilight" panose="020B0502040204020203" pitchFamily="34" charset="-128"/>
                <a:cs typeface="Times New Roman" panose="02020603050405020304" pitchFamily="18" charset="0"/>
              </a:rPr>
              <a:t>Oil Construction Company</a:t>
            </a:r>
            <a:r>
              <a:rPr lang="ru-RU" sz="1600" dirty="0" smtClean="0">
                <a:latin typeface="Georgia" panose="02040502050405020303" pitchFamily="18" charset="0"/>
                <a:ea typeface="Malgun Gothic Semilight" panose="020B0502040204020203" pitchFamily="34" charset="-128"/>
                <a:cs typeface="Times New Roman" panose="02020603050405020304" pitchFamily="18" charset="0"/>
              </a:rPr>
              <a:t>» (</a:t>
            </a:r>
            <a:r>
              <a:rPr lang="en-US" sz="1600" dirty="0" smtClean="0">
                <a:latin typeface="Georgia" panose="02040502050405020303" pitchFamily="18" charset="0"/>
                <a:ea typeface="Malgun Gothic Semilight" panose="020B0502040204020203" pitchFamily="34" charset="-128"/>
                <a:cs typeface="Times New Roman" panose="02020603050405020304" pitchFamily="18" charset="0"/>
              </a:rPr>
              <a:t>OCC</a:t>
            </a:r>
            <a:r>
              <a:rPr lang="ru-RU" sz="1600" dirty="0" smtClean="0">
                <a:latin typeface="Georgia" panose="02040502050405020303" pitchFamily="18" charset="0"/>
                <a:ea typeface="Malgun Gothic Semilight" panose="020B0502040204020203" pitchFamily="34" charset="-128"/>
                <a:cs typeface="Times New Roman" panose="02020603050405020304" pitchFamily="18" charset="0"/>
              </a:rPr>
              <a:t>) </a:t>
            </a:r>
            <a:r>
              <a:rPr lang="ru-RU" sz="1600" dirty="0">
                <a:latin typeface="Georgia" panose="02040502050405020303" pitchFamily="18" charset="0"/>
                <a:ea typeface="Malgun Gothic Semilight" panose="020B0502040204020203" pitchFamily="34" charset="-128"/>
                <a:cs typeface="Times New Roman" panose="02020603050405020304" pitchFamily="18" charset="0"/>
              </a:rPr>
              <a:t>стремится и выстраивает свою работу в соответствии с лучшими комплаенс практиками по вопросам противодействия коррупции.</a:t>
            </a:r>
          </a:p>
          <a:p>
            <a:pPr algn="just" fontAlgn="base"/>
            <a:endParaRPr lang="ru-RU" sz="1600" dirty="0">
              <a:latin typeface="Georgia" panose="02040502050405020303" pitchFamily="18" charset="0"/>
              <a:ea typeface="Malgun Gothic Semilight" panose="020B0502040204020203" pitchFamily="34" charset="-128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latin typeface="Georgia" panose="02040502050405020303" pitchFamily="18" charset="0"/>
                <a:ea typeface="Malgun Gothic Semilight" panose="020B0502040204020203" pitchFamily="34" charset="-128"/>
                <a:cs typeface="Times New Roman" panose="02020603050405020304" pitchFamily="18" charset="0"/>
              </a:rPr>
              <a:t>Очевидно, что коррупция – это угроза для любой компании и государства в целом. Она разлагает деловую среду и может отразиться на имидже </a:t>
            </a:r>
            <a:r>
              <a:rPr lang="en-US" sz="1600" dirty="0" smtClean="0">
                <a:latin typeface="Georgia" panose="02040502050405020303" pitchFamily="18" charset="0"/>
                <a:ea typeface="Malgun Gothic Semilight" panose="020B0502040204020203" pitchFamily="34" charset="-128"/>
                <a:cs typeface="Times New Roman" panose="02020603050405020304" pitchFamily="18" charset="0"/>
              </a:rPr>
              <a:t>OCC</a:t>
            </a:r>
            <a:r>
              <a:rPr lang="ru-RU" sz="1600" dirty="0" smtClean="0">
                <a:latin typeface="Georgia" panose="02040502050405020303" pitchFamily="18" charset="0"/>
                <a:ea typeface="Malgun Gothic Semilight" panose="020B0502040204020203" pitchFamily="34" charset="-128"/>
                <a:cs typeface="Times New Roman" panose="02020603050405020304" pitchFamily="18" charset="0"/>
              </a:rPr>
              <a:t>. </a:t>
            </a:r>
            <a:r>
              <a:rPr lang="ru-RU" sz="1600" dirty="0">
                <a:latin typeface="Georgia" panose="02040502050405020303" pitchFamily="18" charset="0"/>
                <a:ea typeface="Malgun Gothic Semilight" panose="020B0502040204020203" pitchFamily="34" charset="-128"/>
                <a:cs typeface="Times New Roman" panose="02020603050405020304" pitchFamily="18" charset="0"/>
              </a:rPr>
              <a:t>Но самое главное – коррупция подрывает доверие со стороны всех заинтересованных лиц, </a:t>
            </a:r>
            <a:r>
              <a:rPr lang="ru-RU" sz="1600" dirty="0" smtClean="0">
                <a:latin typeface="Georgia" panose="02040502050405020303" pitchFamily="18" charset="0"/>
                <a:ea typeface="Malgun Gothic Semilight" panose="020B0502040204020203" pitchFamily="34" charset="-128"/>
                <a:cs typeface="Times New Roman" panose="02020603050405020304" pitchFamily="18" charset="0"/>
              </a:rPr>
              <a:t>участников, </a:t>
            </a:r>
            <a:r>
              <a:rPr lang="ru-RU" sz="1600" dirty="0">
                <a:latin typeface="Georgia" panose="02040502050405020303" pitchFamily="18" charset="0"/>
                <a:ea typeface="Malgun Gothic Semilight" panose="020B0502040204020203" pitchFamily="34" charset="-128"/>
                <a:cs typeface="Times New Roman" panose="02020603050405020304" pitchFamily="18" charset="0"/>
              </a:rPr>
              <a:t>работников и деловых партнеров.</a:t>
            </a:r>
          </a:p>
          <a:p>
            <a:pPr algn="just"/>
            <a:endParaRPr lang="ru-RU" sz="1600" dirty="0">
              <a:latin typeface="Georgia" panose="02040502050405020303" pitchFamily="18" charset="0"/>
              <a:ea typeface="Malgun Gothic Semilight" panose="020B0502040204020203" pitchFamily="34" charset="-128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latin typeface="Georgia" panose="02040502050405020303" pitchFamily="18" charset="0"/>
                <a:ea typeface="Malgun Gothic Semilight" panose="020B0502040204020203" pitchFamily="34" charset="-128"/>
                <a:cs typeface="Times New Roman" panose="02020603050405020304" pitchFamily="18" charset="0"/>
              </a:rPr>
              <a:t>В </a:t>
            </a:r>
            <a:r>
              <a:rPr lang="ru-RU" sz="1600" dirty="0" smtClean="0">
                <a:latin typeface="Georgia" panose="02040502050405020303" pitchFamily="18" charset="0"/>
                <a:ea typeface="Malgun Gothic Semilight" panose="020B0502040204020203" pitchFamily="34" charset="-128"/>
                <a:cs typeface="Times New Roman" panose="02020603050405020304" pitchFamily="18" charset="0"/>
              </a:rPr>
              <a:t>Товариществе </a:t>
            </a:r>
            <a:r>
              <a:rPr lang="ru-RU" sz="1600" dirty="0">
                <a:latin typeface="Georgia" panose="02040502050405020303" pitchFamily="18" charset="0"/>
                <a:ea typeface="Malgun Gothic Semilight" panose="020B0502040204020203" pitchFamily="34" charset="-128"/>
                <a:cs typeface="Times New Roman" panose="02020603050405020304" pitchFamily="18" charset="0"/>
              </a:rPr>
              <a:t>принят ряд документов регулирующий вопросы в сфере борьбы с коррупцией. Каждый из работников </a:t>
            </a:r>
            <a:r>
              <a:rPr lang="ru-RU" sz="1600" dirty="0" smtClean="0">
                <a:latin typeface="Georgia" panose="02040502050405020303" pitchFamily="18" charset="0"/>
                <a:ea typeface="Malgun Gothic Semilight" panose="020B0502040204020203" pitchFamily="34" charset="-128"/>
                <a:cs typeface="Times New Roman" panose="02020603050405020304" pitchFamily="18" charset="0"/>
              </a:rPr>
              <a:t>ОСС </a:t>
            </a:r>
            <a:r>
              <a:rPr lang="ru-RU" sz="1600" dirty="0">
                <a:latin typeface="Georgia" panose="02040502050405020303" pitchFamily="18" charset="0"/>
                <a:ea typeface="Malgun Gothic Semilight" panose="020B0502040204020203" pitchFamily="34" charset="-128"/>
                <a:cs typeface="Times New Roman" panose="02020603050405020304" pitchFamily="18" charset="0"/>
              </a:rPr>
              <a:t>в момент принятия решений и выполнения своих трудовых функций должен руководствоваться принятыми в </a:t>
            </a:r>
            <a:r>
              <a:rPr lang="ru-RU" sz="1600" dirty="0" smtClean="0">
                <a:latin typeface="Georgia" panose="02040502050405020303" pitchFamily="18" charset="0"/>
                <a:ea typeface="Malgun Gothic Semilight" panose="020B0502040204020203" pitchFamily="34" charset="-128"/>
                <a:cs typeface="Times New Roman" panose="02020603050405020304" pitchFamily="18" charset="0"/>
              </a:rPr>
              <a:t>ОСС  </a:t>
            </a:r>
            <a:endParaRPr lang="ru-RU" sz="1600" dirty="0">
              <a:latin typeface="Georgia" panose="02040502050405020303" pitchFamily="18" charset="0"/>
              <a:ea typeface="Malgun Gothic Semilight" panose="020B0502040204020203" pitchFamily="34" charset="-128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2FAE9842-AA29-4587-8259-18DCA5055CD6}"/>
              </a:ext>
            </a:extLst>
          </p:cNvPr>
          <p:cNvSpPr/>
          <p:nvPr/>
        </p:nvSpPr>
        <p:spPr>
          <a:xfrm>
            <a:off x="463550" y="273050"/>
            <a:ext cx="9988550" cy="723275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fontAlgn="base"/>
            <a:r>
              <a:rPr lang="ru-RU" sz="1600" b="1" dirty="0">
                <a:solidFill>
                  <a:srgbClr val="000099"/>
                </a:solidFill>
                <a:latin typeface="Georgia" panose="02040502050405020303" pitchFamily="18" charset="0"/>
                <a:ea typeface="Malgun Gothic Semilight" panose="020B0502040204020203" pitchFamily="34" charset="-128"/>
                <a:cs typeface="Times New Roman" panose="02020603050405020304" pitchFamily="18" charset="0"/>
              </a:rPr>
              <a:t>Уважаемые коллеги,</a:t>
            </a:r>
          </a:p>
          <a:p>
            <a:pPr fontAlgn="base"/>
            <a:endParaRPr lang="ru-RU" sz="1500" b="1" dirty="0">
              <a:solidFill>
                <a:schemeClr val="tx2"/>
              </a:solidFill>
              <a:latin typeface="Georgia" panose="02040502050405020303" pitchFamily="18" charset="0"/>
              <a:ea typeface="Malgun Gothic Semilight" panose="020B0502040204020203" pitchFamily="34" charset="-128"/>
              <a:cs typeface="Times New Roman" panose="02020603050405020304" pitchFamily="18" charset="0"/>
            </a:endParaRPr>
          </a:p>
          <a:p>
            <a:pPr fontAlgn="base"/>
            <a:endParaRPr lang="ru-RU" sz="1100" b="1" i="1" dirty="0">
              <a:solidFill>
                <a:schemeClr val="tx2"/>
              </a:solidFill>
              <a:latin typeface="Georgia" panose="02040502050405020303" pitchFamily="18" charset="0"/>
              <a:ea typeface="Segoe UI Black" panose="020B0A02040204020203" pitchFamily="34" charset="0"/>
            </a:endParaRPr>
          </a:p>
          <a:p>
            <a:pPr algn="r" fontAlgn="base"/>
            <a:r>
              <a:rPr lang="ru-RU" sz="1000" dirty="0" smtClean="0">
                <a:solidFill>
                  <a:srgbClr val="C00000"/>
                </a:solidFill>
                <a:latin typeface="Georgia" panose="02040502050405020303" pitchFamily="18" charset="0"/>
                <a:ea typeface="Malgun Gothic Semilight" panose="020B0502040204020203" pitchFamily="34" charset="-128"/>
                <a:cs typeface="Times New Roman" panose="02020603050405020304" pitchFamily="18" charset="0"/>
              </a:rPr>
              <a:t>«Если вы не желайте, государство стояло у вас за спиной,</a:t>
            </a:r>
          </a:p>
          <a:p>
            <a:pPr algn="r" fontAlgn="base"/>
            <a:r>
              <a:rPr lang="ru-RU" sz="1000" dirty="0">
                <a:solidFill>
                  <a:srgbClr val="C00000"/>
                </a:solidFill>
                <a:latin typeface="Georgia" panose="02040502050405020303" pitchFamily="18" charset="0"/>
                <a:ea typeface="Malgun Gothic Semilight" panose="020B0502040204020203" pitchFamily="34" charset="-128"/>
                <a:cs typeface="Times New Roman" panose="02020603050405020304" pitchFamily="18" charset="0"/>
              </a:rPr>
              <a:t>в</a:t>
            </a:r>
            <a:r>
              <a:rPr lang="ru-RU" sz="1000" dirty="0" smtClean="0">
                <a:solidFill>
                  <a:srgbClr val="C00000"/>
                </a:solidFill>
                <a:latin typeface="Georgia" panose="02040502050405020303" pitchFamily="18" charset="0"/>
                <a:ea typeface="Malgun Gothic Semilight" panose="020B0502040204020203" pitchFamily="34" charset="-128"/>
                <a:cs typeface="Times New Roman" panose="02020603050405020304" pitchFamily="18" charset="0"/>
              </a:rPr>
              <a:t>ыньте руку из его карманов»</a:t>
            </a:r>
          </a:p>
          <a:p>
            <a:pPr algn="r" fontAlgn="base"/>
            <a:r>
              <a:rPr lang="ru-RU" sz="1000" dirty="0" smtClean="0">
                <a:solidFill>
                  <a:srgbClr val="C00000"/>
                </a:solidFill>
                <a:latin typeface="Georgia" panose="02040502050405020303" pitchFamily="18" charset="0"/>
                <a:ea typeface="Malgun Gothic Semilight" panose="020B0502040204020203" pitchFamily="34" charset="-128"/>
                <a:cs typeface="Times New Roman" panose="02020603050405020304" pitchFamily="18" charset="0"/>
              </a:rPr>
              <a:t>Гари </a:t>
            </a:r>
            <a:r>
              <a:rPr lang="ru-RU" sz="1000" dirty="0" err="1" smtClean="0">
                <a:solidFill>
                  <a:srgbClr val="C00000"/>
                </a:solidFill>
                <a:latin typeface="Georgia" panose="02040502050405020303" pitchFamily="18" charset="0"/>
                <a:ea typeface="Malgun Gothic Semilight" panose="020B0502040204020203" pitchFamily="34" charset="-128"/>
                <a:cs typeface="Times New Roman" panose="02020603050405020304" pitchFamily="18" charset="0"/>
              </a:rPr>
              <a:t>Харт</a:t>
            </a:r>
            <a:endParaRPr lang="ru-RU" sz="1000" dirty="0">
              <a:solidFill>
                <a:srgbClr val="C00000"/>
              </a:solidFill>
              <a:latin typeface="Georgia" panose="02040502050405020303" pitchFamily="18" charset="0"/>
              <a:ea typeface="Malgun Gothic Semilight" panose="020B0502040204020203" pitchFamily="34" charset="-128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85E11A91-3E71-4E29-AA2A-0D44B9B54F50}"/>
              </a:ext>
            </a:extLst>
          </p:cNvPr>
          <p:cNvSpPr/>
          <p:nvPr/>
        </p:nvSpPr>
        <p:spPr>
          <a:xfrm>
            <a:off x="7473950" y="82550"/>
            <a:ext cx="2978150" cy="114300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/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BE7C406A-B4F2-4028-B533-2255B4527561}"/>
              </a:ext>
            </a:extLst>
          </p:cNvPr>
          <p:cNvSpPr/>
          <p:nvPr/>
        </p:nvSpPr>
        <p:spPr>
          <a:xfrm>
            <a:off x="499578" y="7169150"/>
            <a:ext cx="9988550" cy="45719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/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F092C474-61C8-4E35-A69E-9C396E96F3B8}"/>
              </a:ext>
            </a:extLst>
          </p:cNvPr>
          <p:cNvSpPr/>
          <p:nvPr/>
        </p:nvSpPr>
        <p:spPr>
          <a:xfrm>
            <a:off x="5678777" y="977190"/>
            <a:ext cx="4766778" cy="5970865"/>
          </a:xfrm>
          <a:prstGeom prst="rect">
            <a:avLst/>
          </a:prstGeom>
        </p:spPr>
        <p:txBody>
          <a:bodyPr wrap="square" numCol="1" spcCol="540000" anchor="ctr">
            <a:spAutoFit/>
          </a:bodyPr>
          <a:lstStyle/>
          <a:p>
            <a:pPr algn="just" fontAlgn="base"/>
            <a:endParaRPr lang="de-DE" sz="1400" dirty="0">
              <a:latin typeface="Times New Roman" panose="02020603050405020304" pitchFamily="18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latin typeface="Georgia" panose="02040502050405020303" pitchFamily="18" charset="0"/>
                <a:ea typeface="Malgun Gothic Semilight" panose="020B0502040204020203" pitchFamily="34" charset="-128"/>
                <a:cs typeface="Times New Roman" panose="02020603050405020304" pitchFamily="18" charset="0"/>
              </a:rPr>
              <a:t>документами по вопросам противодействия коррупции,  и настоящими принципами поведения, устанавливающими ценности, основные принципы и стандарты поведения. </a:t>
            </a:r>
          </a:p>
          <a:p>
            <a:pPr algn="just"/>
            <a:endParaRPr lang="ru-RU" sz="1600" dirty="0">
              <a:latin typeface="Georgia" panose="02040502050405020303" pitchFamily="18" charset="0"/>
              <a:ea typeface="Malgun Gothic Semilight" panose="020B0502040204020203" pitchFamily="34" charset="-128"/>
              <a:cs typeface="Times New Roman" panose="02020603050405020304" pitchFamily="18" charset="0"/>
            </a:endParaRPr>
          </a:p>
          <a:p>
            <a:pPr algn="just" fontAlgn="base"/>
            <a:r>
              <a:rPr lang="ru-RU" sz="1600" dirty="0">
                <a:latin typeface="Georgia" panose="02040502050405020303" pitchFamily="18" charset="0"/>
                <a:ea typeface="Malgun Gothic Semilight" panose="020B0502040204020203" pitchFamily="34" charset="-128"/>
                <a:cs typeface="Times New Roman" panose="02020603050405020304" pitchFamily="18" charset="0"/>
              </a:rPr>
              <a:t>Честность, справедливость и благополучие окружающих – это те качества, которые отражают ценности </a:t>
            </a:r>
            <a:r>
              <a:rPr lang="ru-RU" sz="1600" dirty="0" smtClean="0">
                <a:latin typeface="Georgia" panose="02040502050405020303" pitchFamily="18" charset="0"/>
                <a:ea typeface="Malgun Gothic Semilight" panose="020B0502040204020203" pitchFamily="34" charset="-128"/>
                <a:cs typeface="Times New Roman" panose="02020603050405020304" pitchFamily="18" charset="0"/>
              </a:rPr>
              <a:t>ОСС, </a:t>
            </a:r>
            <a:r>
              <a:rPr lang="ru-RU" sz="1600" dirty="0">
                <a:latin typeface="Georgia" panose="02040502050405020303" pitchFamily="18" charset="0"/>
                <a:ea typeface="Malgun Gothic Semilight" panose="020B0502040204020203" pitchFamily="34" charset="-128"/>
                <a:cs typeface="Times New Roman" panose="02020603050405020304" pitchFamily="18" charset="0"/>
              </a:rPr>
              <a:t>и направлены на укрепление репутации </a:t>
            </a:r>
            <a:r>
              <a:rPr lang="ru-RU" sz="1600" dirty="0" smtClean="0">
                <a:latin typeface="Georgia" panose="02040502050405020303" pitchFamily="18" charset="0"/>
                <a:ea typeface="Malgun Gothic Semilight" panose="020B0502040204020203" pitchFamily="34" charset="-128"/>
                <a:cs typeface="Times New Roman" panose="02020603050405020304" pitchFamily="18" charset="0"/>
              </a:rPr>
              <a:t>ОСС </a:t>
            </a:r>
            <a:r>
              <a:rPr lang="ru-RU" sz="1600" dirty="0">
                <a:latin typeface="Georgia" panose="02040502050405020303" pitchFamily="18" charset="0"/>
                <a:ea typeface="Malgun Gothic Semilight" panose="020B0502040204020203" pitchFamily="34" charset="-128"/>
                <a:cs typeface="Times New Roman" panose="02020603050405020304" pitchFamily="18" charset="0"/>
              </a:rPr>
              <a:t>как открытого и честного участника рынка. </a:t>
            </a:r>
          </a:p>
          <a:p>
            <a:pPr algn="just" fontAlgn="base"/>
            <a:endParaRPr lang="ru-RU" sz="1600" dirty="0">
              <a:latin typeface="Georgia" panose="02040502050405020303" pitchFamily="18" charset="0"/>
              <a:ea typeface="Malgun Gothic Semilight" panose="020B0502040204020203" pitchFamily="34" charset="-128"/>
              <a:cs typeface="Times New Roman" panose="02020603050405020304" pitchFamily="18" charset="0"/>
            </a:endParaRPr>
          </a:p>
          <a:p>
            <a:pPr algn="just" fontAlgn="base"/>
            <a:r>
              <a:rPr lang="ru-RU" sz="1600" dirty="0" smtClean="0">
                <a:latin typeface="Georgia" panose="02040502050405020303" pitchFamily="18" charset="0"/>
                <a:ea typeface="Malgun Gothic Semilight" panose="020B0502040204020203" pitchFamily="34" charset="-128"/>
                <a:cs typeface="Times New Roman" panose="02020603050405020304" pitchFamily="18" charset="0"/>
              </a:rPr>
              <a:t>ОСС </a:t>
            </a:r>
            <a:r>
              <a:rPr lang="ru-RU" sz="1600" dirty="0">
                <a:latin typeface="Georgia" panose="02040502050405020303" pitchFamily="18" charset="0"/>
                <a:ea typeface="Malgun Gothic Semilight" panose="020B0502040204020203" pitchFamily="34" charset="-128"/>
                <a:cs typeface="Times New Roman" panose="02020603050405020304" pitchFamily="18" charset="0"/>
              </a:rPr>
              <a:t>глубоко ценит вклад работников в общий успех, и благодарит за приверженность основным ценностям в борьбе с коррупцией, и в достижение стратегических задач </a:t>
            </a:r>
            <a:r>
              <a:rPr lang="ru-RU" sz="1600" dirty="0" smtClean="0">
                <a:latin typeface="Georgia" panose="02040502050405020303" pitchFamily="18" charset="0"/>
                <a:ea typeface="Malgun Gothic Semilight" panose="020B0502040204020203" pitchFamily="34" charset="-128"/>
                <a:cs typeface="Times New Roman" panose="02020603050405020304" pitchFamily="18" charset="0"/>
              </a:rPr>
              <a:t>ОСС.</a:t>
            </a:r>
            <a:endParaRPr lang="ru-RU" sz="1600" dirty="0">
              <a:latin typeface="Georgia" panose="02040502050405020303" pitchFamily="18" charset="0"/>
              <a:ea typeface="Malgun Gothic Semilight" panose="020B0502040204020203" pitchFamily="34" charset="-128"/>
              <a:cs typeface="Times New Roman" panose="02020603050405020304" pitchFamily="18" charset="0"/>
            </a:endParaRPr>
          </a:p>
          <a:p>
            <a:pPr algn="just" fontAlgn="base"/>
            <a:endParaRPr lang="ru-RU" sz="1600" dirty="0">
              <a:latin typeface="Georgia" panose="02040502050405020303" pitchFamily="18" charset="0"/>
              <a:ea typeface="Malgun Gothic Semilight" panose="020B0502040204020203" pitchFamily="34" charset="-128"/>
              <a:cs typeface="Times New Roman" panose="02020603050405020304" pitchFamily="18" charset="0"/>
            </a:endParaRPr>
          </a:p>
          <a:p>
            <a:pPr algn="just" fontAlgn="base"/>
            <a:r>
              <a:rPr lang="ru-RU" sz="1600" dirty="0">
                <a:latin typeface="Georgia" panose="02040502050405020303" pitchFamily="18" charset="0"/>
                <a:ea typeface="Malgun Gothic Semilight" panose="020B0502040204020203" pitchFamily="34" charset="-128"/>
                <a:cs typeface="Times New Roman" panose="02020603050405020304" pitchFamily="18" charset="0"/>
              </a:rPr>
              <a:t>Приверженность и соблюдение этических и комплаенс требований – это ответственность каждого работника </a:t>
            </a:r>
            <a:r>
              <a:rPr lang="ru-RU" sz="1600" dirty="0" smtClean="0">
                <a:latin typeface="Georgia" panose="02040502050405020303" pitchFamily="18" charset="0"/>
                <a:ea typeface="Malgun Gothic Semilight" panose="020B0502040204020203" pitchFamily="34" charset="-128"/>
                <a:cs typeface="Times New Roman" panose="02020603050405020304" pitchFamily="18" charset="0"/>
              </a:rPr>
              <a:t>ОСС. </a:t>
            </a:r>
            <a:endParaRPr lang="ru-RU" sz="1600" dirty="0">
              <a:latin typeface="Georgia" panose="02040502050405020303" pitchFamily="18" charset="0"/>
              <a:ea typeface="Malgun Gothic Semilight" panose="020B0502040204020203" pitchFamily="34" charset="-128"/>
              <a:cs typeface="Times New Roman" panose="02020603050405020304" pitchFamily="18" charset="0"/>
            </a:endParaRPr>
          </a:p>
          <a:p>
            <a:pPr algn="r" fontAlgn="base"/>
            <a:endParaRPr lang="ru-RU" sz="1600" b="1" dirty="0">
              <a:solidFill>
                <a:schemeClr val="tx2"/>
              </a:solidFill>
              <a:latin typeface="Georgia" panose="02040502050405020303" pitchFamily="18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 algn="r" fontAlgn="base"/>
            <a:endParaRPr lang="de-DE" sz="1600" b="1" dirty="0">
              <a:solidFill>
                <a:schemeClr val="tx2"/>
              </a:solidFill>
              <a:latin typeface="Georgia" panose="02040502050405020303" pitchFamily="18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 algn="r" fontAlgn="base"/>
            <a:r>
              <a:rPr lang="ru-RU" sz="1600" b="1" dirty="0" smtClean="0">
                <a:solidFill>
                  <a:srgbClr val="000099"/>
                </a:solidFill>
                <a:latin typeface="Georgia" panose="02040502050405020303" pitchFamily="18" charset="0"/>
                <a:ea typeface="Malgun Gothic Semilight" panose="020B0502040204020203" pitchFamily="34" charset="-128"/>
                <a:cs typeface="Times New Roman" panose="02020603050405020304" pitchFamily="18" charset="0"/>
              </a:rPr>
              <a:t>Генеральный директор       </a:t>
            </a:r>
            <a:endParaRPr lang="ru-RU" sz="1600" b="1" dirty="0">
              <a:solidFill>
                <a:srgbClr val="000099"/>
              </a:solidFill>
              <a:latin typeface="Georgia" panose="02040502050405020303" pitchFamily="18" charset="0"/>
              <a:ea typeface="Malgun Gothic Semilight" panose="020B0502040204020203" pitchFamily="34" charset="-128"/>
              <a:cs typeface="Times New Roman" panose="02020603050405020304" pitchFamily="18" charset="0"/>
            </a:endParaRPr>
          </a:p>
          <a:p>
            <a:pPr algn="r" fontAlgn="base"/>
            <a:r>
              <a:rPr lang="ru-RU" sz="1600" b="1" dirty="0">
                <a:solidFill>
                  <a:srgbClr val="000099"/>
                </a:solidFill>
                <a:latin typeface="Georgia" panose="02040502050405020303" pitchFamily="18" charset="0"/>
                <a:ea typeface="Malgun Gothic Semilight" panose="020B0502040204020203" pitchFamily="34" charset="-128"/>
                <a:cs typeface="Times New Roman" panose="02020603050405020304" pitchFamily="18" charset="0"/>
              </a:rPr>
              <a:t>ТОО «</a:t>
            </a:r>
            <a:r>
              <a:rPr lang="en-US" sz="1600" b="1" dirty="0">
                <a:solidFill>
                  <a:srgbClr val="000099"/>
                </a:solidFill>
                <a:latin typeface="Georgia" panose="02040502050405020303" pitchFamily="18" charset="0"/>
                <a:ea typeface="Malgun Gothic Semilight" panose="020B0502040204020203" pitchFamily="34" charset="-128"/>
                <a:cs typeface="Times New Roman" panose="02020603050405020304" pitchFamily="18" charset="0"/>
              </a:rPr>
              <a:t>Oil Construction Company</a:t>
            </a:r>
            <a:r>
              <a:rPr lang="ru-RU" sz="1600" b="1" dirty="0">
                <a:solidFill>
                  <a:srgbClr val="000099"/>
                </a:solidFill>
                <a:latin typeface="Georgia" panose="02040502050405020303" pitchFamily="18" charset="0"/>
                <a:ea typeface="Malgun Gothic Semilight" panose="020B0502040204020203" pitchFamily="34" charset="-128"/>
                <a:cs typeface="Times New Roman" panose="02020603050405020304" pitchFamily="18" charset="0"/>
              </a:rPr>
              <a:t>»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250AEDCD-C56E-46BB-B0C8-6E502A453DD9}"/>
              </a:ext>
            </a:extLst>
          </p:cNvPr>
          <p:cNvSpPr/>
          <p:nvPr/>
        </p:nvSpPr>
        <p:spPr>
          <a:xfrm>
            <a:off x="8312150" y="0"/>
            <a:ext cx="2004300" cy="108000"/>
          </a:xfrm>
          <a:prstGeom prst="rect">
            <a:avLst/>
          </a:prstGeom>
          <a:solidFill>
            <a:srgbClr val="0772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="" xmlns:a16="http://schemas.microsoft.com/office/drawing/2014/main" id="{03A083BE-A5BD-49C0-9032-DE3FE8C3BCCD}"/>
              </a:ext>
            </a:extLst>
          </p:cNvPr>
          <p:cNvCxnSpPr>
            <a:cxnSpLocks/>
          </p:cNvCxnSpPr>
          <p:nvPr/>
        </p:nvCxnSpPr>
        <p:spPr>
          <a:xfrm>
            <a:off x="5334516" y="7283450"/>
            <a:ext cx="5148000" cy="0"/>
          </a:xfrm>
          <a:prstGeom prst="line">
            <a:avLst/>
          </a:prstGeom>
          <a:ln w="22225">
            <a:solidFill>
              <a:srgbClr val="0971B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CF42163E-A950-4023-83BF-CCD18D5C049D}"/>
              </a:ext>
            </a:extLst>
          </p:cNvPr>
          <p:cNvSpPr txBox="1"/>
          <p:nvPr/>
        </p:nvSpPr>
        <p:spPr>
          <a:xfrm>
            <a:off x="136514" y="1339850"/>
            <a:ext cx="35663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400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aa-ET" sz="1400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FC6CBBAD-3F34-4BC8-B81A-0D6758289F27}"/>
              </a:ext>
            </a:extLst>
          </p:cNvPr>
          <p:cNvSpPr/>
          <p:nvPr/>
        </p:nvSpPr>
        <p:spPr>
          <a:xfrm>
            <a:off x="198184" y="2239934"/>
            <a:ext cx="755188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86A35E84-1FF8-43C7-B83F-AC2F6CBCA188}"/>
              </a:ext>
            </a:extLst>
          </p:cNvPr>
          <p:cNvSpPr txBox="1"/>
          <p:nvPr/>
        </p:nvSpPr>
        <p:spPr>
          <a:xfrm>
            <a:off x="3999189" y="196850"/>
            <a:ext cx="6483327" cy="69095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kk-KZ" sz="1200" b="1" dirty="0">
                <a:solidFill>
                  <a:schemeClr val="tx2"/>
                </a:solidFill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История Комплаенс</a:t>
            </a:r>
          </a:p>
          <a:p>
            <a:pPr algn="just"/>
            <a:endParaRPr lang="kk-KZ" sz="1200" b="1" dirty="0">
              <a:solidFill>
                <a:schemeClr val="tx2"/>
              </a:solidFill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aa-ET" sz="1200" dirty="0">
                <a:latin typeface="Georgia" panose="02040502050405020303" pitchFamily="18" charset="0"/>
              </a:rPr>
              <a:t>История развития комплаенс зародилась в </a:t>
            </a:r>
            <a:r>
              <a:rPr lang="ru-RU" sz="1200" dirty="0">
                <a:latin typeface="Georgia" panose="02040502050405020303" pitchFamily="18" charset="0"/>
              </a:rPr>
              <a:t>60-70 </a:t>
            </a:r>
            <a:r>
              <a:rPr lang="aa-ET" sz="1200" dirty="0">
                <a:latin typeface="Georgia" panose="02040502050405020303" pitchFamily="18" charset="0"/>
              </a:rPr>
              <a:t>год</a:t>
            </a:r>
            <a:r>
              <a:rPr lang="ru-RU" sz="1200" dirty="0">
                <a:latin typeface="Georgia" panose="02040502050405020303" pitchFamily="18" charset="0"/>
              </a:rPr>
              <a:t>ы ХХ века в </a:t>
            </a:r>
            <a:r>
              <a:rPr lang="aa-ET" sz="1200" dirty="0">
                <a:latin typeface="Georgia" panose="02040502050405020303" pitchFamily="18" charset="0"/>
              </a:rPr>
              <a:t>США</a:t>
            </a:r>
            <a:r>
              <a:rPr lang="ru-RU" sz="1200" dirty="0">
                <a:latin typeface="Georgia" panose="02040502050405020303" pitchFamily="18" charset="0"/>
              </a:rPr>
              <a:t>. </a:t>
            </a:r>
          </a:p>
          <a:p>
            <a:pPr algn="just"/>
            <a:endParaRPr lang="kk-KZ" sz="1200" dirty="0">
              <a:latin typeface="Georgia" panose="02040502050405020303" pitchFamily="18" charset="0"/>
            </a:endParaRPr>
          </a:p>
          <a:p>
            <a:pPr algn="just"/>
            <a:r>
              <a:rPr lang="kk-KZ" sz="1200" dirty="0">
                <a:latin typeface="Georgia" panose="02040502050405020303" pitchFamily="18" charset="0"/>
              </a:rPr>
              <a:t>Так</a:t>
            </a:r>
            <a:r>
              <a:rPr lang="ru-RU" sz="1200" dirty="0">
                <a:latin typeface="Georgia" panose="02040502050405020303" pitchFamily="18" charset="0"/>
              </a:rPr>
              <a:t>, в</a:t>
            </a:r>
            <a:r>
              <a:rPr lang="aa-ET" sz="1200" dirty="0">
                <a:latin typeface="Georgia" panose="02040502050405020303" pitchFamily="18" charset="0"/>
              </a:rPr>
              <a:t> 1970-х годах начались расследования Комиссии по ценным бумагам США, в ходе которых выяснилось, что более 400 американских компаний выдали взяток иностранным чиновникам на более, чем 300 миллионов долларов. Самым громким скандалом был кейс </a:t>
            </a:r>
            <a:r>
              <a:rPr lang="ru-RU" sz="1200" dirty="0">
                <a:latin typeface="Georgia" panose="02040502050405020303" pitchFamily="18" charset="0"/>
              </a:rPr>
              <a:t>«</a:t>
            </a:r>
            <a:r>
              <a:rPr lang="aa-ET" sz="1200" dirty="0" err="1">
                <a:latin typeface="Georgia" panose="02040502050405020303" pitchFamily="18" charset="0"/>
              </a:rPr>
              <a:t>Lockheed</a:t>
            </a:r>
            <a:r>
              <a:rPr lang="aa-ET" sz="1200" dirty="0">
                <a:latin typeface="Georgia" panose="02040502050405020303" pitchFamily="18" charset="0"/>
              </a:rPr>
              <a:t> </a:t>
            </a:r>
            <a:r>
              <a:rPr lang="aa-ET" sz="1200" dirty="0" err="1">
                <a:latin typeface="Georgia" panose="02040502050405020303" pitchFamily="18" charset="0"/>
              </a:rPr>
              <a:t>Corporation</a:t>
            </a:r>
            <a:r>
              <a:rPr lang="ru-RU" sz="1200" dirty="0">
                <a:latin typeface="Georgia" panose="02040502050405020303" pitchFamily="18" charset="0"/>
              </a:rPr>
              <a:t>» </a:t>
            </a:r>
            <a:r>
              <a:rPr lang="aa-ET" sz="1200" i="1" dirty="0">
                <a:latin typeface="Georgia" panose="02040502050405020303" pitchFamily="18" charset="0"/>
              </a:rPr>
              <a:t>(одна из крупнейших авиационных компаний, обслуживала ВПК. Ныне – </a:t>
            </a:r>
            <a:r>
              <a:rPr lang="ru-RU" sz="1200" i="1" dirty="0">
                <a:latin typeface="Georgia" panose="02040502050405020303" pitchFamily="18" charset="0"/>
              </a:rPr>
              <a:t>«</a:t>
            </a:r>
            <a:r>
              <a:rPr lang="aa-ET" sz="1200" i="1" dirty="0" err="1">
                <a:latin typeface="Georgia" panose="02040502050405020303" pitchFamily="18" charset="0"/>
              </a:rPr>
              <a:t>Lockheed</a:t>
            </a:r>
            <a:r>
              <a:rPr lang="aa-ET" sz="1200" i="1" dirty="0">
                <a:latin typeface="Georgia" panose="02040502050405020303" pitchFamily="18" charset="0"/>
              </a:rPr>
              <a:t> </a:t>
            </a:r>
            <a:r>
              <a:rPr lang="aa-ET" sz="1200" i="1" dirty="0" err="1">
                <a:latin typeface="Georgia" panose="02040502050405020303" pitchFamily="18" charset="0"/>
              </a:rPr>
              <a:t>Martin</a:t>
            </a:r>
            <a:r>
              <a:rPr lang="aa-ET" sz="1200" i="1" dirty="0">
                <a:latin typeface="Georgia" panose="02040502050405020303" pitchFamily="18" charset="0"/>
              </a:rPr>
              <a:t> </a:t>
            </a:r>
            <a:r>
              <a:rPr lang="aa-ET" sz="1200" i="1" dirty="0" err="1">
                <a:latin typeface="Georgia" panose="02040502050405020303" pitchFamily="18" charset="0"/>
              </a:rPr>
              <a:t>Corporation</a:t>
            </a:r>
            <a:r>
              <a:rPr lang="ru-RU" sz="1200" i="1" dirty="0">
                <a:latin typeface="Georgia" panose="02040502050405020303" pitchFamily="18" charset="0"/>
              </a:rPr>
              <a:t>»</a:t>
            </a:r>
            <a:r>
              <a:rPr lang="aa-ET" sz="1200" i="1" dirty="0">
                <a:latin typeface="Georgia" panose="02040502050405020303" pitchFamily="18" charset="0"/>
              </a:rPr>
              <a:t>, крупнейший в мире производитель вооружений),</a:t>
            </a:r>
            <a:r>
              <a:rPr lang="aa-ET" sz="1200" dirty="0">
                <a:latin typeface="Georgia" panose="02040502050405020303" pitchFamily="18" charset="0"/>
              </a:rPr>
              <a:t> который привел к отставке правительство Японии.</a:t>
            </a:r>
            <a:endParaRPr lang="ru-RU" sz="1200" dirty="0">
              <a:latin typeface="Georgia" panose="02040502050405020303" pitchFamily="18" charset="0"/>
            </a:endParaRPr>
          </a:p>
          <a:p>
            <a:pPr algn="just"/>
            <a:endParaRPr lang="aa-ET" sz="1200" dirty="0">
              <a:latin typeface="Georgia" panose="02040502050405020303" pitchFamily="18" charset="0"/>
            </a:endParaRPr>
          </a:p>
          <a:p>
            <a:pPr algn="just"/>
            <a:r>
              <a:rPr lang="aa-ET" sz="1200" dirty="0">
                <a:latin typeface="Georgia" panose="02040502050405020303" pitchFamily="18" charset="0"/>
              </a:rPr>
              <a:t>В итоге, в 1977 году был принят «Акт о зарубежной коррупционной практике», запретивший подкуп зарубежных должностных лиц американскими гражданами и компаниями. В ноябре 1991 года в США было создано федеральное руководство для организаций, где были обозначены элементы эффективных программ по комплаенсу и этике. Так, например, эффективная комплаенс-программа должна не только устанавливать стандарты и процедуры по предотвращению и выявлению криминальной деятельности, но и активно способствовать созданию корпоративной культуры, которая поощряет этический образ действий и соответствие закону.</a:t>
            </a:r>
            <a:endParaRPr lang="ru-RU" sz="1200" dirty="0">
              <a:latin typeface="Georgia" panose="02040502050405020303" pitchFamily="18" charset="0"/>
            </a:endParaRPr>
          </a:p>
          <a:p>
            <a:pPr algn="just"/>
            <a:endParaRPr lang="ru-RU" sz="1200" dirty="0">
              <a:latin typeface="Georgia" panose="02040502050405020303" pitchFamily="18" charset="0"/>
            </a:endParaRPr>
          </a:p>
          <a:p>
            <a:pPr algn="just"/>
            <a:r>
              <a:rPr lang="aa-ET" sz="1200" dirty="0">
                <a:latin typeface="Georgia" panose="02040502050405020303" pitchFamily="18" charset="0"/>
              </a:rPr>
              <a:t>В 2002 году был принят закон </a:t>
            </a:r>
            <a:r>
              <a:rPr lang="aa-ET" sz="1200" dirty="0" err="1">
                <a:latin typeface="Georgia" panose="02040502050405020303" pitchFamily="18" charset="0"/>
              </a:rPr>
              <a:t>Сарбейнса-Оксли</a:t>
            </a:r>
            <a:r>
              <a:rPr lang="aa-ET" sz="1200" dirty="0">
                <a:latin typeface="Georgia" panose="02040502050405020303" pitchFamily="18" charset="0"/>
              </a:rPr>
              <a:t>, который вводил требования к контролю финансовой деятельности и раскрытия информации </a:t>
            </a:r>
            <a:r>
              <a:rPr lang="aa-ET" sz="1200" i="1" dirty="0">
                <a:latin typeface="Georgia" panose="02040502050405020303" pitchFamily="18" charset="0"/>
              </a:rPr>
              <a:t>(причиной послужило банкротство корпорации «</a:t>
            </a:r>
            <a:r>
              <a:rPr lang="aa-ET" sz="1200" i="1" dirty="0" err="1">
                <a:latin typeface="Georgia" panose="02040502050405020303" pitchFamily="18" charset="0"/>
              </a:rPr>
              <a:t>Enron</a:t>
            </a:r>
            <a:r>
              <a:rPr lang="aa-ET" sz="1200" i="1" dirty="0">
                <a:latin typeface="Georgia" panose="02040502050405020303" pitchFamily="18" charset="0"/>
              </a:rPr>
              <a:t>» из-за фальсификации отчетности и финансовых махинаций</a:t>
            </a:r>
            <a:r>
              <a:rPr lang="aa-ET" sz="1200" dirty="0">
                <a:latin typeface="Georgia" panose="02040502050405020303" pitchFamily="18" charset="0"/>
              </a:rPr>
              <a:t>), а также защиты корпоративных информаторов от санкций и преследований руководством компаний. </a:t>
            </a:r>
          </a:p>
          <a:p>
            <a:pPr algn="just"/>
            <a:endParaRPr lang="ru-RU" sz="1200" dirty="0">
              <a:latin typeface="Georgia" panose="02040502050405020303" pitchFamily="18" charset="0"/>
            </a:endParaRPr>
          </a:p>
          <a:p>
            <a:pPr algn="just"/>
            <a:r>
              <a:rPr lang="aa-ET" sz="1200" dirty="0">
                <a:latin typeface="Georgia" panose="02040502050405020303" pitchFamily="18" charset="0"/>
              </a:rPr>
              <a:t>Говоря об истории комплаенс, нельзя не отметить «Закон о борьбе со взяточничеством», принятый в </a:t>
            </a:r>
            <a:r>
              <a:rPr lang="ru-RU" sz="1200" dirty="0">
                <a:latin typeface="Georgia" panose="02040502050405020303" pitchFamily="18" charset="0"/>
              </a:rPr>
              <a:t>Великобритании в </a:t>
            </a:r>
            <a:r>
              <a:rPr lang="aa-ET" sz="1200" dirty="0">
                <a:latin typeface="Georgia" panose="02040502050405020303" pitchFamily="18" charset="0"/>
              </a:rPr>
              <a:t>2010 году. </a:t>
            </a:r>
          </a:p>
          <a:p>
            <a:pPr algn="just"/>
            <a:endParaRPr lang="ru-RU" sz="1200" dirty="0">
              <a:latin typeface="Georgia" panose="02040502050405020303" pitchFamily="18" charset="0"/>
            </a:endParaRPr>
          </a:p>
          <a:p>
            <a:pPr algn="just"/>
            <a:r>
              <a:rPr lang="aa-ET" sz="1200" dirty="0">
                <a:latin typeface="Georgia" panose="02040502050405020303" pitchFamily="18" charset="0"/>
              </a:rPr>
              <a:t>В итоге, комплаенс стал настолько широко распространенной и неотъемлемой частью бизнес-среды, что в 2014 году Международной организацией по стандартизации был разработан стандарт ISO 19600:2014 </a:t>
            </a:r>
            <a:r>
              <a:rPr lang="ru-RU" sz="1200" dirty="0">
                <a:latin typeface="Georgia" panose="02040502050405020303" pitchFamily="18" charset="0"/>
              </a:rPr>
              <a:t>«</a:t>
            </a:r>
            <a:r>
              <a:rPr lang="aa-ET" sz="1200" dirty="0">
                <a:latin typeface="Georgia" panose="02040502050405020303" pitchFamily="18" charset="0"/>
              </a:rPr>
              <a:t>Системы управления соответствием</a:t>
            </a:r>
            <a:r>
              <a:rPr lang="ru-RU" sz="1200" dirty="0">
                <a:latin typeface="Georgia" panose="02040502050405020303" pitchFamily="18" charset="0"/>
              </a:rPr>
              <a:t>». </a:t>
            </a:r>
            <a:endParaRPr lang="aa-ET" sz="1200" dirty="0">
              <a:latin typeface="Georgia" panose="02040502050405020303" pitchFamily="18" charset="0"/>
            </a:endParaRPr>
          </a:p>
          <a:p>
            <a:pPr algn="just"/>
            <a:endParaRPr lang="ru-RU" sz="1200" dirty="0">
              <a:latin typeface="Georgia" panose="02040502050405020303" pitchFamily="18" charset="0"/>
            </a:endParaRPr>
          </a:p>
          <a:p>
            <a:pPr algn="just"/>
            <a:r>
              <a:rPr lang="aa-ET" sz="1200" dirty="0">
                <a:latin typeface="Georgia" panose="02040502050405020303" pitchFamily="18" charset="0"/>
              </a:rPr>
              <a:t>В настоящее время ISO 37301:2021 "Система управления соответствием – Требования с руководством по применению" заменил собой ранее принятый ISO 19600:2014 </a:t>
            </a:r>
            <a:r>
              <a:rPr lang="ru-RU" sz="1200" dirty="0">
                <a:latin typeface="Georgia" panose="02040502050405020303" pitchFamily="18" charset="0"/>
              </a:rPr>
              <a:t>«</a:t>
            </a:r>
            <a:r>
              <a:rPr lang="aa-ET" sz="1200" dirty="0">
                <a:latin typeface="Georgia" panose="02040502050405020303" pitchFamily="18" charset="0"/>
              </a:rPr>
              <a:t>Системы управления соответствием</a:t>
            </a:r>
            <a:r>
              <a:rPr lang="ru-RU" sz="1200" dirty="0">
                <a:latin typeface="Georgia" panose="02040502050405020303" pitchFamily="18" charset="0"/>
              </a:rPr>
              <a:t>»</a:t>
            </a:r>
            <a:endParaRPr lang="aa-ET" sz="1200" dirty="0">
              <a:latin typeface="Georgia" panose="02040502050405020303" pitchFamily="18" charset="0"/>
            </a:endParaRPr>
          </a:p>
          <a:p>
            <a:pPr algn="just"/>
            <a:r>
              <a:rPr lang="ru-RU" sz="1100" b="1" dirty="0">
                <a:solidFill>
                  <a:schemeClr val="tx2"/>
                </a:solidFill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0F3DE913-2D6A-434A-9A0A-5569CCAC8C5A}"/>
              </a:ext>
            </a:extLst>
          </p:cNvPr>
          <p:cNvSpPr txBox="1"/>
          <p:nvPr/>
        </p:nvSpPr>
        <p:spPr>
          <a:xfrm>
            <a:off x="136513" y="346760"/>
            <a:ext cx="3566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Georgia" panose="02040502050405020303" pitchFamily="18" charset="0"/>
              </a:rPr>
              <a:t>О Комплаенс </a:t>
            </a:r>
            <a:endParaRPr lang="aa-ET" b="1" dirty="0">
              <a:latin typeface="Georgia" panose="02040502050405020303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4EB2D36B-5080-423B-A4FF-98814AA08499}"/>
              </a:ext>
            </a:extLst>
          </p:cNvPr>
          <p:cNvSpPr txBox="1"/>
          <p:nvPr/>
        </p:nvSpPr>
        <p:spPr>
          <a:xfrm>
            <a:off x="136513" y="2640716"/>
            <a:ext cx="3566343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КОМПЛАЕНС </a:t>
            </a:r>
          </a:p>
          <a:p>
            <a:pPr algn="just"/>
            <a:r>
              <a:rPr lang="ru-RU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это система правил и процедур, целью которых является недопущение нарушения законодательства, и соблюдение основополагающих принципов предотвращения коррупции </a:t>
            </a:r>
          </a:p>
          <a:p>
            <a:pPr algn="just"/>
            <a:endParaRPr lang="aa-ET" sz="1400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829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250AEDCD-C56E-46BB-B0C8-6E502A453DD9}"/>
              </a:ext>
            </a:extLst>
          </p:cNvPr>
          <p:cNvSpPr/>
          <p:nvPr/>
        </p:nvSpPr>
        <p:spPr>
          <a:xfrm>
            <a:off x="8312150" y="0"/>
            <a:ext cx="2004300" cy="108000"/>
          </a:xfrm>
          <a:prstGeom prst="rect">
            <a:avLst/>
          </a:prstGeom>
          <a:solidFill>
            <a:srgbClr val="0772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="" xmlns:a16="http://schemas.microsoft.com/office/drawing/2014/main" id="{03A083BE-A5BD-49C0-9032-DE3FE8C3BCCD}"/>
              </a:ext>
            </a:extLst>
          </p:cNvPr>
          <p:cNvCxnSpPr>
            <a:cxnSpLocks/>
          </p:cNvCxnSpPr>
          <p:nvPr/>
        </p:nvCxnSpPr>
        <p:spPr>
          <a:xfrm>
            <a:off x="5196325" y="7054850"/>
            <a:ext cx="5148000" cy="0"/>
          </a:xfrm>
          <a:prstGeom prst="line">
            <a:avLst/>
          </a:prstGeom>
          <a:ln w="22225">
            <a:solidFill>
              <a:srgbClr val="0971B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CF42163E-A950-4023-83BF-CCD18D5C049D}"/>
              </a:ext>
            </a:extLst>
          </p:cNvPr>
          <p:cNvSpPr txBox="1"/>
          <p:nvPr/>
        </p:nvSpPr>
        <p:spPr>
          <a:xfrm>
            <a:off x="136514" y="1339850"/>
            <a:ext cx="35663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400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aa-ET" sz="1400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FC6CBBAD-3F34-4BC8-B81A-0D6758289F27}"/>
              </a:ext>
            </a:extLst>
          </p:cNvPr>
          <p:cNvSpPr/>
          <p:nvPr/>
        </p:nvSpPr>
        <p:spPr>
          <a:xfrm>
            <a:off x="198184" y="2239934"/>
            <a:ext cx="755188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86A35E84-1FF8-43C7-B83F-AC2F6CBCA188}"/>
              </a:ext>
            </a:extLst>
          </p:cNvPr>
          <p:cNvSpPr txBox="1"/>
          <p:nvPr/>
        </p:nvSpPr>
        <p:spPr>
          <a:xfrm>
            <a:off x="3999189" y="153120"/>
            <a:ext cx="6406807" cy="66018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endParaRPr lang="ru-RU" sz="1500" b="1" dirty="0">
              <a:solidFill>
                <a:schemeClr val="tx2"/>
              </a:solidFill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700" b="1" dirty="0">
                <a:solidFill>
                  <a:schemeClr val="tx2"/>
                </a:solidFill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Регулирование: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7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Закон РК «</a:t>
            </a:r>
            <a:r>
              <a:rPr lang="kk-KZ" sz="17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О противодействии коррупции</a:t>
            </a:r>
            <a:r>
              <a:rPr lang="ru-RU" sz="17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»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7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Кодекс деловой этики </a:t>
            </a:r>
            <a:r>
              <a:rPr lang="en-US" sz="1700" dirty="0" smtClean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OCC</a:t>
            </a:r>
            <a:r>
              <a:rPr lang="ru-RU" sz="1700" dirty="0" smtClean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1700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7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Политика в области противодействия коррупции </a:t>
            </a:r>
            <a:r>
              <a:rPr lang="en-US" sz="1700" dirty="0" smtClean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OCC</a:t>
            </a:r>
            <a:endParaRPr lang="ru-RU" sz="1700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endParaRPr lang="ru-RU" sz="1700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lvl="1" indent="-285750" algn="just">
              <a:buFont typeface="Wingdings" panose="05000000000000000000" pitchFamily="2" charset="2"/>
              <a:buChar char="q"/>
            </a:pPr>
            <a:r>
              <a:rPr lang="ru-RU" sz="1700" b="1" dirty="0">
                <a:solidFill>
                  <a:schemeClr val="tx2"/>
                </a:solidFill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Важно знать, что любой инцидент, связанный с нарушением законодательства, может привести к следующим последствиям: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7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финансовым потерям </a:t>
            </a:r>
            <a:r>
              <a:rPr lang="en-US" sz="1700" dirty="0" smtClean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OCC</a:t>
            </a:r>
            <a:r>
              <a:rPr lang="ru-RU" sz="1700" dirty="0" smtClean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1700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7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ущербу репутации </a:t>
            </a:r>
            <a:r>
              <a:rPr lang="en-US" sz="1700" dirty="0" smtClean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OCC</a:t>
            </a:r>
            <a:r>
              <a:rPr lang="ru-RU" sz="1700" dirty="0" smtClean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7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и его </a:t>
            </a:r>
            <a:r>
              <a:rPr lang="ru-RU" sz="1700" dirty="0" smtClean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участников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700" dirty="0" smtClean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штрафам, наложенным на ОСС и/или работников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700" dirty="0" smtClean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уголовное </a:t>
            </a:r>
            <a:r>
              <a:rPr lang="ru-RU" sz="17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расследование в отношении </a:t>
            </a:r>
            <a:r>
              <a:rPr lang="ru-RU" sz="1700" dirty="0" smtClean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ОСС </a:t>
            </a:r>
            <a:r>
              <a:rPr lang="ru-RU" sz="17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и/или работников   </a:t>
            </a:r>
          </a:p>
          <a:p>
            <a:pPr lvl="1" algn="just"/>
            <a:endParaRPr lang="ru-RU" sz="1700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lvl="1" indent="-285750" algn="just">
              <a:buFont typeface="Wingdings" panose="05000000000000000000" pitchFamily="2" charset="2"/>
              <a:buChar char="q"/>
              <a:defRPr sz="2400" b="1">
                <a:solidFill>
                  <a:srgbClr val="535353"/>
                </a:solidFill>
                <a:latin typeface="Akrobat Light"/>
                <a:ea typeface="Akrobat Light"/>
                <a:cs typeface="Akrobat Light"/>
                <a:sym typeface="Akrobat Light"/>
              </a:defRPr>
            </a:pPr>
            <a:r>
              <a:rPr lang="ru-RU" sz="1700" b="1" dirty="0">
                <a:solidFill>
                  <a:schemeClr val="tx2"/>
                </a:solidFill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Основные задачи Комплаенс функции: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7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обеспечение соблюдения законодательства РК,   антикоррупционной политики и процедур </a:t>
            </a:r>
            <a:r>
              <a:rPr lang="ru-RU" sz="1700" dirty="0" smtClean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ОСС </a:t>
            </a:r>
            <a:endParaRPr lang="ru-RU" sz="1700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7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определение бизнес направлении подверженных высокому риску коррупции и идентификация индикаторов  коррупционных рисков  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7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оказание содействие </a:t>
            </a:r>
            <a:r>
              <a:rPr lang="ru-RU" sz="1700" smtClean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структурным подразделениям </a:t>
            </a:r>
            <a:r>
              <a:rPr lang="ru-RU" sz="17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в идентификации комплаенс рисков и исполнение мероприятий по их минимизации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0F3DE913-2D6A-434A-9A0A-5569CCAC8C5A}"/>
              </a:ext>
            </a:extLst>
          </p:cNvPr>
          <p:cNvSpPr txBox="1"/>
          <p:nvPr/>
        </p:nvSpPr>
        <p:spPr>
          <a:xfrm>
            <a:off x="136513" y="346760"/>
            <a:ext cx="3566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Georgia" panose="02040502050405020303" pitchFamily="18" charset="0"/>
              </a:rPr>
              <a:t>О Комплаенс </a:t>
            </a:r>
            <a:endParaRPr lang="aa-ET" b="1" dirty="0">
              <a:latin typeface="Georgia" panose="02040502050405020303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4EB2D36B-5080-423B-A4FF-98814AA08499}"/>
              </a:ext>
            </a:extLst>
          </p:cNvPr>
          <p:cNvSpPr txBox="1"/>
          <p:nvPr/>
        </p:nvSpPr>
        <p:spPr>
          <a:xfrm>
            <a:off x="136513" y="2640716"/>
            <a:ext cx="356634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Georgia" panose="02040502050405020303" pitchFamily="18" charset="0"/>
              </a:rPr>
              <a:t>Создание и совершенствование «культуры комплаенс» это важный инструмент, без которого невозможно построение корректных процессов в компании</a:t>
            </a:r>
            <a:endParaRPr lang="aa-ET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39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3194</TotalTime>
  <Words>598</Words>
  <Application>Microsoft Office PowerPoint</Application>
  <PresentationFormat>Произвольный</PresentationFormat>
  <Paragraphs>62</Paragraphs>
  <Slides>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13" baseType="lpstr">
      <vt:lpstr>Malgun Gothic Semilight</vt:lpstr>
      <vt:lpstr>Akrobat Light</vt:lpstr>
      <vt:lpstr>Arial</vt:lpstr>
      <vt:lpstr>Calibri</vt:lpstr>
      <vt:lpstr>Georgia</vt:lpstr>
      <vt:lpstr>Segoe UI Black</vt:lpstr>
      <vt:lpstr>Tahoma</vt:lpstr>
      <vt:lpstr>Times New Roman</vt:lpstr>
      <vt:lpstr>Wingdings</vt:lpstr>
      <vt:lpstr>Office Theme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ру.cdr</dc:title>
  <dc:creator>USER</dc:creator>
  <cp:lastModifiedBy>User</cp:lastModifiedBy>
  <cp:revision>131</cp:revision>
  <dcterms:created xsi:type="dcterms:W3CDTF">2021-07-26T12:51:53Z</dcterms:created>
  <dcterms:modified xsi:type="dcterms:W3CDTF">2021-11-19T05:51:57Z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2021-07-07T00:00:00Z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2021-07-26T00:00:00Z</vt:filetime>
  </property>
</Properties>
</file>