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8" r:id="rId2"/>
    <p:sldId id="287" r:id="rId3"/>
    <p:sldId id="288" r:id="rId4"/>
    <p:sldId id="289" r:id="rId5"/>
    <p:sldId id="290" r:id="rId6"/>
  </p:sldIdLst>
  <p:sldSz cx="10680700" cy="7556500"/>
  <p:notesSz cx="10680700" cy="7556500"/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AB6"/>
    <a:srgbClr val="0772BA"/>
    <a:srgbClr val="1D8ACB"/>
    <a:srgbClr val="1AA1DB"/>
    <a:srgbClr val="0677BD"/>
    <a:srgbClr val="0971B4"/>
    <a:srgbClr val="0B69A9"/>
    <a:srgbClr val="26579A"/>
    <a:srgbClr val="3978BD"/>
    <a:srgbClr val="3D7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84" y="-4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C13974-DE39-47CE-B7EE-F2CA74F48068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aa-ET"/>
        </a:p>
      </dgm:t>
    </dgm:pt>
    <dgm:pt modelId="{762C0EE3-5317-4227-8F95-649A532531F2}">
      <dgm:prSet phldrT="[Текст]" custT="1"/>
      <dgm:spPr/>
      <dgm:t>
        <a:bodyPr/>
        <a:lstStyle/>
        <a:p>
          <a:r>
            <a:rPr lang="ru-RU" sz="1200" dirty="0" err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Басқару</a:t>
          </a:r>
          <a:r>
            <a:rPr lang="ru-RU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функцияларын</a:t>
          </a:r>
          <a:r>
            <a:rPr lang="ru-RU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атқаратын</a:t>
          </a:r>
          <a:r>
            <a:rPr lang="ru-RU" sz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тұлға</a:t>
          </a:r>
          <a:endParaRPr lang="aa-ET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00BF88-CF78-4F56-AC89-0A084231DD01}" type="parTrans" cxnId="{3E287835-1BD7-4729-A5CA-137595923231}">
      <dgm:prSet/>
      <dgm:spPr/>
      <dgm:t>
        <a:bodyPr/>
        <a:lstStyle/>
        <a:p>
          <a:endParaRPr lang="aa-ET"/>
        </a:p>
      </dgm:t>
    </dgm:pt>
    <dgm:pt modelId="{2ADF8D01-7AEF-48AB-8776-949566B52ABC}" type="sibTrans" cxnId="{3E287835-1BD7-4729-A5CA-137595923231}">
      <dgm:prSet/>
      <dgm:spPr/>
      <dgm:t>
        <a:bodyPr/>
        <a:lstStyle/>
        <a:p>
          <a:endParaRPr lang="aa-ET"/>
        </a:p>
      </dgm:t>
    </dgm:pt>
    <dgm:pt modelId="{510FB240-D4AE-4A3C-B1BA-005A6850C4E1}">
      <dgm:prSet phldrT="[Текст]" custT="1"/>
      <dgm:spPr/>
      <dgm:t>
        <a:bodyPr/>
        <a:lstStyle/>
        <a:p>
          <a:pPr algn="just">
            <a:buFont typeface="Arial" panose="020B0604020202020204" pitchFamily="34" charset="0"/>
            <a:buNone/>
          </a:pPr>
          <a:r>
            <a:rPr lang="ru-RU" sz="1400" kern="1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  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көрсетілген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ұйымдарда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ұйымдастыру-ұйғарымдық</a:t>
          </a:r>
          <a:r>
            <a:rPr lang="ru-RU" sz="1400" kern="1200" dirty="0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немесе</a:t>
          </a:r>
          <a:r>
            <a:rPr lang="ru-RU" sz="1400" kern="1200" dirty="0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әкімшілік-шаруашылық</a:t>
          </a:r>
          <a:r>
            <a:rPr lang="ru-RU" sz="1400" kern="1200" dirty="0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функцияларды</a:t>
          </a:r>
          <a:r>
            <a:rPr lang="ru-RU" sz="1400" kern="1200" dirty="0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тұрақты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,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уақытша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немесе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арнайы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уәкілеттілік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бойынша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атқаратын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тұлға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;  </a:t>
          </a:r>
          <a:endParaRPr lang="aa-ET" sz="1400" kern="1200" dirty="0">
            <a:solidFill>
              <a:schemeClr val="tx1"/>
            </a:solidFill>
            <a:latin typeface="Georgia" panose="02040502050405020303" pitchFamily="18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338A4D5-CB9F-432D-8C30-3284678EB35D}" type="parTrans" cxnId="{6B01134A-3830-45EC-B3F2-8DDD9ED435E6}">
      <dgm:prSet/>
      <dgm:spPr/>
      <dgm:t>
        <a:bodyPr/>
        <a:lstStyle/>
        <a:p>
          <a:endParaRPr lang="aa-ET"/>
        </a:p>
      </dgm:t>
    </dgm:pt>
    <dgm:pt modelId="{F02EEE2C-781C-40FA-AD75-AD6A6DAC0E25}" type="sibTrans" cxnId="{6B01134A-3830-45EC-B3F2-8DDD9ED435E6}">
      <dgm:prSet/>
      <dgm:spPr/>
      <dgm:t>
        <a:bodyPr/>
        <a:lstStyle/>
        <a:p>
          <a:endParaRPr lang="aa-ET"/>
        </a:p>
      </dgm:t>
    </dgm:pt>
    <dgm:pt modelId="{8FD58EF6-889F-4211-B844-09B22631C1D7}">
      <dgm:prSet phldrT="[Текст]"/>
      <dgm:spPr/>
      <dgm:t>
        <a:bodyPr/>
        <a:lstStyle/>
        <a:p>
          <a:r>
            <a:rPr lang="ru-RU" dirty="0" err="1" smtClean="0">
              <a:latin typeface="Georgia" panose="02040502050405020303" pitchFamily="18" charset="0"/>
              <a:ea typeface="Calibri" panose="020F0502020204030204" pitchFamily="34" charset="0"/>
            </a:rPr>
            <a:t>Ұйымдастыру-ұйғарымдық</a:t>
          </a:r>
          <a:r>
            <a:rPr lang="ru-RU" dirty="0" smtClean="0">
              <a:latin typeface="Georgia" panose="02040502050405020303" pitchFamily="18" charset="0"/>
              <a:ea typeface="Calibri" panose="020F0502020204030204" pitchFamily="34" charset="0"/>
            </a:rPr>
            <a:t> </a:t>
          </a:r>
          <a:r>
            <a:rPr lang="ru-RU" dirty="0" err="1" smtClean="0">
              <a:latin typeface="Georgia" panose="02040502050405020303" pitchFamily="18" charset="0"/>
              <a:ea typeface="Calibri" panose="020F0502020204030204" pitchFamily="34" charset="0"/>
            </a:rPr>
            <a:t>функциялар</a:t>
          </a:r>
          <a:r>
            <a:rPr lang="ru-RU" dirty="0" smtClean="0">
              <a:latin typeface="Georgia" panose="02040502050405020303" pitchFamily="18" charset="0"/>
              <a:ea typeface="Calibri" panose="020F0502020204030204" pitchFamily="34" charset="0"/>
            </a:rPr>
            <a:t> </a:t>
          </a:r>
          <a:endParaRPr lang="aa-ET" dirty="0"/>
        </a:p>
      </dgm:t>
    </dgm:pt>
    <dgm:pt modelId="{5781ED2C-E6E8-4A05-A0B2-0AAB7CE7A993}" type="parTrans" cxnId="{90EA1D45-20F8-4835-8C08-B69CF4808540}">
      <dgm:prSet/>
      <dgm:spPr/>
      <dgm:t>
        <a:bodyPr/>
        <a:lstStyle/>
        <a:p>
          <a:endParaRPr lang="aa-ET"/>
        </a:p>
      </dgm:t>
    </dgm:pt>
    <dgm:pt modelId="{867A1E65-4F10-4368-ACF0-6BD248FCCEB8}" type="sibTrans" cxnId="{90EA1D45-20F8-4835-8C08-B69CF4808540}">
      <dgm:prSet/>
      <dgm:spPr/>
      <dgm:t>
        <a:bodyPr/>
        <a:lstStyle/>
        <a:p>
          <a:endParaRPr lang="aa-ET"/>
        </a:p>
      </dgm:t>
    </dgm:pt>
    <dgm:pt modelId="{FC77F218-CE04-420F-ABB6-309F74CDEF0B}">
      <dgm:prSet phldrT="[Текст]" custT="1"/>
      <dgm:spPr/>
      <dgm:t>
        <a:bodyPr/>
        <a:lstStyle/>
        <a:p>
          <a:pPr algn="just">
            <a:buFontTx/>
            <a:buNone/>
          </a:pPr>
          <a:r>
            <a:rPr lang="ru-RU" sz="1400" kern="1200" dirty="0">
              <a:solidFill>
                <a:prstClr val="black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  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Қазақстан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Республикасының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Заңында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белгіленген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тәртіппен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қызмет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бойынша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бағынышты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адамдардың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орындауы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үшін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міндетті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бұйрықтар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мен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өкімдер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шығаруға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,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сондай-ақ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қарамағындағыларға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қатысты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көтермелеу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шараларын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және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тәртіптік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жазалар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қолдануға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берілген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құқық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. </a:t>
          </a:r>
          <a:endParaRPr lang="aa-ET" sz="1400" kern="1200" dirty="0">
            <a:solidFill>
              <a:prstClr val="black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10371B12-D30F-4E18-8A8B-0122BED37D8E}" type="parTrans" cxnId="{95AA034B-1C80-44DA-870E-5225D3AEF5D2}">
      <dgm:prSet/>
      <dgm:spPr/>
      <dgm:t>
        <a:bodyPr/>
        <a:lstStyle/>
        <a:p>
          <a:endParaRPr lang="aa-ET"/>
        </a:p>
      </dgm:t>
    </dgm:pt>
    <dgm:pt modelId="{7184D10C-854D-441B-97F5-BEB0E19308E3}" type="sibTrans" cxnId="{95AA034B-1C80-44DA-870E-5225D3AEF5D2}">
      <dgm:prSet/>
      <dgm:spPr/>
      <dgm:t>
        <a:bodyPr/>
        <a:lstStyle/>
        <a:p>
          <a:endParaRPr lang="aa-ET"/>
        </a:p>
      </dgm:t>
    </dgm:pt>
    <dgm:pt modelId="{1F8BD051-82A2-4016-811E-712057EA6A88}">
      <dgm:prSet phldrT="[Текст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ru-RU" dirty="0" err="1" smtClean="0">
              <a:latin typeface="Georgia" panose="02040502050405020303" pitchFamily="18" charset="0"/>
            </a:rPr>
            <a:t>Әкімшілік-шаруашылық</a:t>
          </a:r>
          <a:r>
            <a:rPr lang="ru-RU" dirty="0" smtClean="0">
              <a:latin typeface="Georgia" panose="02040502050405020303" pitchFamily="18" charset="0"/>
            </a:rPr>
            <a:t>  </a:t>
          </a:r>
          <a:r>
            <a:rPr lang="ru-RU" dirty="0" err="1" smtClean="0">
              <a:latin typeface="Georgia" panose="02040502050405020303" pitchFamily="18" charset="0"/>
            </a:rPr>
            <a:t>функциялар</a:t>
          </a:r>
          <a:r>
            <a:rPr lang="ru-RU" dirty="0" smtClean="0">
              <a:latin typeface="Georgia" panose="02040502050405020303" pitchFamily="18" charset="0"/>
            </a:rPr>
            <a:t> </a:t>
          </a:r>
          <a:endParaRPr lang="aa-ET" dirty="0"/>
        </a:p>
      </dgm:t>
    </dgm:pt>
    <dgm:pt modelId="{776AE059-FBAD-45FF-9455-7148CFF0DA9F}" type="parTrans" cxnId="{F9726EE8-8989-49EF-88EB-41CE563CD611}">
      <dgm:prSet/>
      <dgm:spPr/>
      <dgm:t>
        <a:bodyPr/>
        <a:lstStyle/>
        <a:p>
          <a:endParaRPr lang="aa-ET"/>
        </a:p>
      </dgm:t>
    </dgm:pt>
    <dgm:pt modelId="{592CE613-4AE9-4953-A579-3F70447FE7EE}" type="sibTrans" cxnId="{F9726EE8-8989-49EF-88EB-41CE563CD611}">
      <dgm:prSet/>
      <dgm:spPr/>
      <dgm:t>
        <a:bodyPr/>
        <a:lstStyle/>
        <a:p>
          <a:endParaRPr lang="aa-ET"/>
        </a:p>
      </dgm:t>
    </dgm:pt>
    <dgm:pt modelId="{A849383B-7EE3-4663-B100-6753FB22809F}">
      <dgm:prSet phldrT="[Текст]" custT="1"/>
      <dgm:spPr/>
      <dgm:t>
        <a:bodyPr/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ru-RU" sz="1200" kern="1200" dirty="0">
              <a:solidFill>
                <a:prstClr val="black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 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Қазақстан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Республикасының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Заңында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белгіленген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тәртіппен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берілген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ұйымның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балансындағы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мүлікті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басқару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және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оған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билік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ету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құқығы</a:t>
          </a:r>
          <a:endParaRPr lang="aa-ET" sz="1400" kern="1200" dirty="0">
            <a:solidFill>
              <a:prstClr val="black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gm:t>
    </dgm:pt>
    <dgm:pt modelId="{29DAACFF-1FCD-4757-8F83-338BBCC108C5}" type="parTrans" cxnId="{22DD5B4C-995E-43B1-BEBF-637E64B89AD1}">
      <dgm:prSet/>
      <dgm:spPr/>
      <dgm:t>
        <a:bodyPr/>
        <a:lstStyle/>
        <a:p>
          <a:endParaRPr lang="aa-ET"/>
        </a:p>
      </dgm:t>
    </dgm:pt>
    <dgm:pt modelId="{31E34CFA-82BB-44A6-88F6-B78A119713A6}" type="sibTrans" cxnId="{22DD5B4C-995E-43B1-BEBF-637E64B89AD1}">
      <dgm:prSet/>
      <dgm:spPr/>
      <dgm:t>
        <a:bodyPr/>
        <a:lstStyle/>
        <a:p>
          <a:endParaRPr lang="aa-ET"/>
        </a:p>
      </dgm:t>
    </dgm:pt>
    <dgm:pt modelId="{BCE560AA-0906-4B49-8B42-9CF664E1ED0A}" type="pres">
      <dgm:prSet presAssocID="{C1C13974-DE39-47CE-B7EE-F2CA74F4806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1BFD4D-E2EC-43D2-91AF-D0717D194509}" type="pres">
      <dgm:prSet presAssocID="{762C0EE3-5317-4227-8F95-649A532531F2}" presName="composite" presStyleCnt="0"/>
      <dgm:spPr/>
    </dgm:pt>
    <dgm:pt modelId="{16DE403C-2439-49FC-8C67-9B6F925F332C}" type="pres">
      <dgm:prSet presAssocID="{762C0EE3-5317-4227-8F95-649A532531F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97ED0E-D3EF-402D-A69B-7B8B570AE4D9}" type="pres">
      <dgm:prSet presAssocID="{762C0EE3-5317-4227-8F95-649A532531F2}" presName="descendantText" presStyleLbl="alignAcc1" presStyleIdx="0" presStyleCnt="3" custLinFactNeighborX="520" custLinFactNeighborY="2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FAC6DE-6F55-4A56-A66C-A51B07E499DE}" type="pres">
      <dgm:prSet presAssocID="{2ADF8D01-7AEF-48AB-8776-949566B52ABC}" presName="sp" presStyleCnt="0"/>
      <dgm:spPr/>
    </dgm:pt>
    <dgm:pt modelId="{6ED9EC39-B233-40FD-9194-BFB8ED074B35}" type="pres">
      <dgm:prSet presAssocID="{8FD58EF6-889F-4211-B844-09B22631C1D7}" presName="composite" presStyleCnt="0"/>
      <dgm:spPr/>
    </dgm:pt>
    <dgm:pt modelId="{BBD3CE7D-1387-46CE-943B-2281C6928B1A}" type="pres">
      <dgm:prSet presAssocID="{8FD58EF6-889F-4211-B844-09B22631C1D7}" presName="parentText" presStyleLbl="alignNode1" presStyleIdx="1" presStyleCnt="3" custLinFactNeighborX="0" custLinFactNeighborY="-213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583DF0-4D11-449B-A6E2-791BC5832B26}" type="pres">
      <dgm:prSet presAssocID="{8FD58EF6-889F-4211-B844-09B22631C1D7}" presName="descendantText" presStyleLbl="alignAcc1" presStyleIdx="1" presStyleCnt="3" custLinFactNeighborX="10722" custLinFactNeighborY="50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256E6-8275-45BF-9B73-9D7406FC5557}" type="pres">
      <dgm:prSet presAssocID="{867A1E65-4F10-4368-ACF0-6BD248FCCEB8}" presName="sp" presStyleCnt="0"/>
      <dgm:spPr/>
    </dgm:pt>
    <dgm:pt modelId="{44BA4B89-CF5D-474F-8B5D-04D22E29A363}" type="pres">
      <dgm:prSet presAssocID="{1F8BD051-82A2-4016-811E-712057EA6A88}" presName="composite" presStyleCnt="0"/>
      <dgm:spPr/>
    </dgm:pt>
    <dgm:pt modelId="{3114AB89-39D4-4F95-A85F-F0BBC366CA29}" type="pres">
      <dgm:prSet presAssocID="{1F8BD051-82A2-4016-811E-712057EA6A8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A27428-AAFF-41CD-85DC-A0DCB78A2157}" type="pres">
      <dgm:prSet presAssocID="{1F8BD051-82A2-4016-811E-712057EA6A88}" presName="descendantText" presStyleLbl="alignAcc1" presStyleIdx="2" presStyleCnt="3" custLinFactNeighborX="-81" custLinFactNeighborY="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01134A-3830-45EC-B3F2-8DDD9ED435E6}" srcId="{762C0EE3-5317-4227-8F95-649A532531F2}" destId="{510FB240-D4AE-4A3C-B1BA-005A6850C4E1}" srcOrd="0" destOrd="0" parTransId="{F338A4D5-CB9F-432D-8C30-3284678EB35D}" sibTransId="{F02EEE2C-781C-40FA-AD75-AD6A6DAC0E25}"/>
    <dgm:cxn modelId="{8528142C-916B-4C6C-8090-789484DEB965}" type="presOf" srcId="{A849383B-7EE3-4663-B100-6753FB22809F}" destId="{3FA27428-AAFF-41CD-85DC-A0DCB78A2157}" srcOrd="0" destOrd="0" presId="urn:microsoft.com/office/officeart/2005/8/layout/chevron2"/>
    <dgm:cxn modelId="{02A22431-C632-43E8-804F-CF7BA0215F51}" type="presOf" srcId="{8FD58EF6-889F-4211-B844-09B22631C1D7}" destId="{BBD3CE7D-1387-46CE-943B-2281C6928B1A}" srcOrd="0" destOrd="0" presId="urn:microsoft.com/office/officeart/2005/8/layout/chevron2"/>
    <dgm:cxn modelId="{90EA1D45-20F8-4835-8C08-B69CF4808540}" srcId="{C1C13974-DE39-47CE-B7EE-F2CA74F48068}" destId="{8FD58EF6-889F-4211-B844-09B22631C1D7}" srcOrd="1" destOrd="0" parTransId="{5781ED2C-E6E8-4A05-A0B2-0AAB7CE7A993}" sibTransId="{867A1E65-4F10-4368-ACF0-6BD248FCCEB8}"/>
    <dgm:cxn modelId="{F515909A-3A85-429F-BB77-38331F9B1B2F}" type="presOf" srcId="{510FB240-D4AE-4A3C-B1BA-005A6850C4E1}" destId="{4A97ED0E-D3EF-402D-A69B-7B8B570AE4D9}" srcOrd="0" destOrd="0" presId="urn:microsoft.com/office/officeart/2005/8/layout/chevron2"/>
    <dgm:cxn modelId="{35493FBE-3422-4FF9-A6F1-9DB0556C0BE8}" type="presOf" srcId="{FC77F218-CE04-420F-ABB6-309F74CDEF0B}" destId="{8C583DF0-4D11-449B-A6E2-791BC5832B26}" srcOrd="0" destOrd="0" presId="urn:microsoft.com/office/officeart/2005/8/layout/chevron2"/>
    <dgm:cxn modelId="{1D0CED76-AD9D-4E06-8C31-086899400133}" type="presOf" srcId="{C1C13974-DE39-47CE-B7EE-F2CA74F48068}" destId="{BCE560AA-0906-4B49-8B42-9CF664E1ED0A}" srcOrd="0" destOrd="0" presId="urn:microsoft.com/office/officeart/2005/8/layout/chevron2"/>
    <dgm:cxn modelId="{F9726EE8-8989-49EF-88EB-41CE563CD611}" srcId="{C1C13974-DE39-47CE-B7EE-F2CA74F48068}" destId="{1F8BD051-82A2-4016-811E-712057EA6A88}" srcOrd="2" destOrd="0" parTransId="{776AE059-FBAD-45FF-9455-7148CFF0DA9F}" sibTransId="{592CE613-4AE9-4953-A579-3F70447FE7EE}"/>
    <dgm:cxn modelId="{95AA034B-1C80-44DA-870E-5225D3AEF5D2}" srcId="{8FD58EF6-889F-4211-B844-09B22631C1D7}" destId="{FC77F218-CE04-420F-ABB6-309F74CDEF0B}" srcOrd="0" destOrd="0" parTransId="{10371B12-D30F-4E18-8A8B-0122BED37D8E}" sibTransId="{7184D10C-854D-441B-97F5-BEB0E19308E3}"/>
    <dgm:cxn modelId="{2553EE80-99E2-4153-9124-2D65B8649549}" type="presOf" srcId="{1F8BD051-82A2-4016-811E-712057EA6A88}" destId="{3114AB89-39D4-4F95-A85F-F0BBC366CA29}" srcOrd="0" destOrd="0" presId="urn:microsoft.com/office/officeart/2005/8/layout/chevron2"/>
    <dgm:cxn modelId="{22DD5B4C-995E-43B1-BEBF-637E64B89AD1}" srcId="{1F8BD051-82A2-4016-811E-712057EA6A88}" destId="{A849383B-7EE3-4663-B100-6753FB22809F}" srcOrd="0" destOrd="0" parTransId="{29DAACFF-1FCD-4757-8F83-338BBCC108C5}" sibTransId="{31E34CFA-82BB-44A6-88F6-B78A119713A6}"/>
    <dgm:cxn modelId="{CDA72E18-7F0F-4740-B5E0-5FF21CDDAA1F}" type="presOf" srcId="{762C0EE3-5317-4227-8F95-649A532531F2}" destId="{16DE403C-2439-49FC-8C67-9B6F925F332C}" srcOrd="0" destOrd="0" presId="urn:microsoft.com/office/officeart/2005/8/layout/chevron2"/>
    <dgm:cxn modelId="{3E287835-1BD7-4729-A5CA-137595923231}" srcId="{C1C13974-DE39-47CE-B7EE-F2CA74F48068}" destId="{762C0EE3-5317-4227-8F95-649A532531F2}" srcOrd="0" destOrd="0" parTransId="{2500BF88-CF78-4F56-AC89-0A084231DD01}" sibTransId="{2ADF8D01-7AEF-48AB-8776-949566B52ABC}"/>
    <dgm:cxn modelId="{AEFC41BF-5857-44FA-AAC2-FF756569937C}" type="presParOf" srcId="{BCE560AA-0906-4B49-8B42-9CF664E1ED0A}" destId="{811BFD4D-E2EC-43D2-91AF-D0717D194509}" srcOrd="0" destOrd="0" presId="urn:microsoft.com/office/officeart/2005/8/layout/chevron2"/>
    <dgm:cxn modelId="{6FCC89C9-359B-4C3F-AE9F-3EADEF991A8F}" type="presParOf" srcId="{811BFD4D-E2EC-43D2-91AF-D0717D194509}" destId="{16DE403C-2439-49FC-8C67-9B6F925F332C}" srcOrd="0" destOrd="0" presId="urn:microsoft.com/office/officeart/2005/8/layout/chevron2"/>
    <dgm:cxn modelId="{004C1318-0F87-4FB4-BA0A-B8F99688D99C}" type="presParOf" srcId="{811BFD4D-E2EC-43D2-91AF-D0717D194509}" destId="{4A97ED0E-D3EF-402D-A69B-7B8B570AE4D9}" srcOrd="1" destOrd="0" presId="urn:microsoft.com/office/officeart/2005/8/layout/chevron2"/>
    <dgm:cxn modelId="{24587C6A-50DD-4996-9E45-8BDE0044F8C4}" type="presParOf" srcId="{BCE560AA-0906-4B49-8B42-9CF664E1ED0A}" destId="{7AFAC6DE-6F55-4A56-A66C-A51B07E499DE}" srcOrd="1" destOrd="0" presId="urn:microsoft.com/office/officeart/2005/8/layout/chevron2"/>
    <dgm:cxn modelId="{4FB0D0B4-E240-4315-BF07-A3F838609E2B}" type="presParOf" srcId="{BCE560AA-0906-4B49-8B42-9CF664E1ED0A}" destId="{6ED9EC39-B233-40FD-9194-BFB8ED074B35}" srcOrd="2" destOrd="0" presId="urn:microsoft.com/office/officeart/2005/8/layout/chevron2"/>
    <dgm:cxn modelId="{5FBF8970-72BA-4F09-A8AB-36C66A289B46}" type="presParOf" srcId="{6ED9EC39-B233-40FD-9194-BFB8ED074B35}" destId="{BBD3CE7D-1387-46CE-943B-2281C6928B1A}" srcOrd="0" destOrd="0" presId="urn:microsoft.com/office/officeart/2005/8/layout/chevron2"/>
    <dgm:cxn modelId="{2AFB0A3E-B592-4113-829D-992C64D28BB3}" type="presParOf" srcId="{6ED9EC39-B233-40FD-9194-BFB8ED074B35}" destId="{8C583DF0-4D11-449B-A6E2-791BC5832B26}" srcOrd="1" destOrd="0" presId="urn:microsoft.com/office/officeart/2005/8/layout/chevron2"/>
    <dgm:cxn modelId="{C51807C1-F02E-41A8-A819-E18C52C38E98}" type="presParOf" srcId="{BCE560AA-0906-4B49-8B42-9CF664E1ED0A}" destId="{D13256E6-8275-45BF-9B73-9D7406FC5557}" srcOrd="3" destOrd="0" presId="urn:microsoft.com/office/officeart/2005/8/layout/chevron2"/>
    <dgm:cxn modelId="{E03D93D3-AE6C-4BE5-9441-EFBD22AD80EA}" type="presParOf" srcId="{BCE560AA-0906-4B49-8B42-9CF664E1ED0A}" destId="{44BA4B89-CF5D-474F-8B5D-04D22E29A363}" srcOrd="4" destOrd="0" presId="urn:microsoft.com/office/officeart/2005/8/layout/chevron2"/>
    <dgm:cxn modelId="{DC74BC38-EEEF-4515-8A19-B3839357EC29}" type="presParOf" srcId="{44BA4B89-CF5D-474F-8B5D-04D22E29A363}" destId="{3114AB89-39D4-4F95-A85F-F0BBC366CA29}" srcOrd="0" destOrd="0" presId="urn:microsoft.com/office/officeart/2005/8/layout/chevron2"/>
    <dgm:cxn modelId="{D33B6E5A-5840-426C-A118-AD6E44127D0F}" type="presParOf" srcId="{44BA4B89-CF5D-474F-8B5D-04D22E29A363}" destId="{3FA27428-AAFF-41CD-85DC-A0DCB78A215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E403C-2439-49FC-8C67-9B6F925F332C}">
      <dsp:nvSpPr>
        <dsp:cNvPr id="0" name=""/>
        <dsp:cNvSpPr/>
      </dsp:nvSpPr>
      <dsp:spPr>
        <a:xfrm rot="5400000">
          <a:off x="-271741" y="273682"/>
          <a:ext cx="1811612" cy="12681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Басқару</a:t>
          </a:r>
          <a:r>
            <a:rPr lang="ru-RU" sz="1200" kern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функцияларын</a:t>
          </a:r>
          <a:r>
            <a:rPr lang="ru-RU" sz="1200" kern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атқаратын</a:t>
          </a:r>
          <a:r>
            <a:rPr lang="ru-RU" sz="1200" kern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тұлға</a:t>
          </a:r>
          <a:endParaRPr lang="aa-ET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636004"/>
        <a:ext cx="1268128" cy="543484"/>
      </dsp:txXfrm>
    </dsp:sp>
    <dsp:sp modelId="{4A97ED0E-D3EF-402D-A69B-7B8B570AE4D9}">
      <dsp:nvSpPr>
        <dsp:cNvPr id="0" name=""/>
        <dsp:cNvSpPr/>
      </dsp:nvSpPr>
      <dsp:spPr>
        <a:xfrm rot="5400000">
          <a:off x="3770169" y="-2472616"/>
          <a:ext cx="1177548" cy="61816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ru-RU" sz="1400" kern="1200" dirty="0">
              <a:solidFill>
                <a:schemeClr val="tx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  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көрсетілген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ұйымдарда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ұйымдастыру-ұйғарымдық</a:t>
          </a:r>
          <a:r>
            <a:rPr lang="ru-RU" sz="1400" kern="1200" dirty="0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немесе</a:t>
          </a:r>
          <a:r>
            <a:rPr lang="ru-RU" sz="1400" kern="1200" dirty="0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әкімшілік-шаруашылық</a:t>
          </a:r>
          <a:r>
            <a:rPr lang="ru-RU" sz="1400" kern="1200" dirty="0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функцияларды</a:t>
          </a:r>
          <a:r>
            <a:rPr lang="ru-RU" sz="1400" kern="1200" dirty="0" smtClean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тұрақты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,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уақытша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немесе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арнайы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уәкілеттілік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бойынша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атқаратын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тұлға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;  </a:t>
          </a:r>
          <a:endParaRPr lang="aa-ET" sz="1400" kern="1200" dirty="0">
            <a:solidFill>
              <a:schemeClr val="tx1"/>
            </a:solidFill>
            <a:latin typeface="Georgia" panose="02040502050405020303" pitchFamily="18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1268129" y="86907"/>
        <a:ext cx="6124147" cy="1062582"/>
      </dsp:txXfrm>
    </dsp:sp>
    <dsp:sp modelId="{BBD3CE7D-1387-46CE-943B-2281C6928B1A}">
      <dsp:nvSpPr>
        <dsp:cNvPr id="0" name=""/>
        <dsp:cNvSpPr/>
      </dsp:nvSpPr>
      <dsp:spPr>
        <a:xfrm rot="5400000">
          <a:off x="-271741" y="1854575"/>
          <a:ext cx="1811612" cy="12681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latin typeface="Georgia" panose="02040502050405020303" pitchFamily="18" charset="0"/>
              <a:ea typeface="Calibri" panose="020F0502020204030204" pitchFamily="34" charset="0"/>
            </a:rPr>
            <a:t>Ұйымдастыру-ұйғарымдық</a:t>
          </a:r>
          <a:r>
            <a:rPr lang="ru-RU" sz="1200" kern="1200" dirty="0" smtClean="0">
              <a:latin typeface="Georgia" panose="02040502050405020303" pitchFamily="18" charset="0"/>
              <a:ea typeface="Calibri" panose="020F0502020204030204" pitchFamily="34" charset="0"/>
            </a:rPr>
            <a:t> </a:t>
          </a:r>
          <a:r>
            <a:rPr lang="ru-RU" sz="1200" kern="1200" dirty="0" err="1" smtClean="0">
              <a:latin typeface="Georgia" panose="02040502050405020303" pitchFamily="18" charset="0"/>
              <a:ea typeface="Calibri" panose="020F0502020204030204" pitchFamily="34" charset="0"/>
            </a:rPr>
            <a:t>функциялар</a:t>
          </a:r>
          <a:r>
            <a:rPr lang="ru-RU" sz="1200" kern="1200" dirty="0" smtClean="0">
              <a:latin typeface="Georgia" panose="02040502050405020303" pitchFamily="18" charset="0"/>
              <a:ea typeface="Calibri" panose="020F0502020204030204" pitchFamily="34" charset="0"/>
            </a:rPr>
            <a:t> </a:t>
          </a:r>
          <a:endParaRPr lang="aa-ET" sz="1200" kern="1200" dirty="0"/>
        </a:p>
      </dsp:txBody>
      <dsp:txXfrm rot="-5400000">
        <a:off x="1" y="2216897"/>
        <a:ext cx="1268128" cy="543484"/>
      </dsp:txXfrm>
    </dsp:sp>
    <dsp:sp modelId="{8C583DF0-4D11-449B-A6E2-791BC5832B26}">
      <dsp:nvSpPr>
        <dsp:cNvPr id="0" name=""/>
        <dsp:cNvSpPr/>
      </dsp:nvSpPr>
      <dsp:spPr>
        <a:xfrm rot="5400000">
          <a:off x="3770169" y="-820502"/>
          <a:ext cx="1177548" cy="61816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1400" kern="1200" dirty="0">
              <a:solidFill>
                <a:prstClr val="black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  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Қазақстан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Республикасының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Заңында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белгіленген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тәртіппен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қызмет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бойынша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бағынышты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адамдардың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орындауы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үшін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міндетті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бұйрықтар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мен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өкімдер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шығаруға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,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сондай-ақ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қарамағындағыларға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қатысты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көтермелеу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шараларын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және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тәртіптік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жазалар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қолдануға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берілген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құқық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. </a:t>
          </a:r>
          <a:endParaRPr lang="aa-ET" sz="1400" kern="1200" dirty="0">
            <a:solidFill>
              <a:prstClr val="black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 rot="-5400000">
        <a:off x="1268129" y="1739021"/>
        <a:ext cx="6124147" cy="1062582"/>
      </dsp:txXfrm>
    </dsp:sp>
    <dsp:sp modelId="{3114AB89-39D4-4F95-A85F-F0BBC366CA29}">
      <dsp:nvSpPr>
        <dsp:cNvPr id="0" name=""/>
        <dsp:cNvSpPr/>
      </dsp:nvSpPr>
      <dsp:spPr>
        <a:xfrm rot="5400000">
          <a:off x="-271741" y="3512933"/>
          <a:ext cx="1811612" cy="126812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ru-RU" sz="1200" kern="1200" dirty="0" err="1" smtClean="0">
              <a:latin typeface="Georgia" panose="02040502050405020303" pitchFamily="18" charset="0"/>
            </a:rPr>
            <a:t>Әкімшілік-шаруашылық</a:t>
          </a:r>
          <a:r>
            <a:rPr lang="ru-RU" sz="1200" kern="1200" dirty="0" smtClean="0">
              <a:latin typeface="Georgia" panose="02040502050405020303" pitchFamily="18" charset="0"/>
            </a:rPr>
            <a:t>  </a:t>
          </a:r>
          <a:r>
            <a:rPr lang="ru-RU" sz="1200" kern="1200" dirty="0" err="1" smtClean="0">
              <a:latin typeface="Georgia" panose="02040502050405020303" pitchFamily="18" charset="0"/>
            </a:rPr>
            <a:t>функциялар</a:t>
          </a:r>
          <a:r>
            <a:rPr lang="ru-RU" sz="1200" kern="1200" dirty="0" smtClean="0">
              <a:latin typeface="Georgia" panose="02040502050405020303" pitchFamily="18" charset="0"/>
            </a:rPr>
            <a:t> </a:t>
          </a:r>
          <a:endParaRPr lang="aa-ET" sz="1200" kern="1200" dirty="0"/>
        </a:p>
      </dsp:txBody>
      <dsp:txXfrm rot="-5400000">
        <a:off x="1" y="3875255"/>
        <a:ext cx="1268128" cy="543484"/>
      </dsp:txXfrm>
    </dsp:sp>
    <dsp:sp modelId="{3FA27428-AAFF-41CD-85DC-A0DCB78A2157}">
      <dsp:nvSpPr>
        <dsp:cNvPr id="0" name=""/>
        <dsp:cNvSpPr/>
      </dsp:nvSpPr>
      <dsp:spPr>
        <a:xfrm rot="5400000">
          <a:off x="3765162" y="743084"/>
          <a:ext cx="1177548" cy="61816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1200" kern="1200" dirty="0">
              <a:solidFill>
                <a:prstClr val="black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rPr>
            <a:t> 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Қазақстан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Республикасының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Заңында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белгіленген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тәртіппен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берілген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ұйымның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балансындағы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мүлікті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басқару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және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оған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билік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ету</a:t>
          </a:r>
          <a:r>
            <a:rPr lang="ru-RU" sz="1400" kern="12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rPr>
            <a:t>құқығы</a:t>
          </a:r>
          <a:endParaRPr lang="aa-ET" sz="1400" kern="1200" dirty="0">
            <a:solidFill>
              <a:prstClr val="black"/>
            </a:solidFill>
            <a:latin typeface="Times New Roman" panose="02020603050405020304" pitchFamily="18" charset="0"/>
            <a:ea typeface="Tahoma" panose="020B0604030504040204" pitchFamily="34" charset="0"/>
            <a:cs typeface="Times New Roman" panose="02020603050405020304" pitchFamily="18" charset="0"/>
          </a:endParaRPr>
        </a:p>
      </dsp:txBody>
      <dsp:txXfrm rot="-5400000">
        <a:off x="1263122" y="3302608"/>
        <a:ext cx="6124147" cy="1062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2756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49963" y="0"/>
            <a:ext cx="4627562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0C964-C339-42B2-A65E-C9E3ACEF360A}" type="datetimeFigureOut">
              <a:rPr lang="ru-RU" smtClean="0"/>
              <a:t>24.11.2021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36950" y="944563"/>
            <a:ext cx="3606800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8388" y="3636963"/>
            <a:ext cx="8543925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2756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49963" y="7177088"/>
            <a:ext cx="4627562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27FB8-7CE0-4003-8686-BCF9AC8E1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031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27FB8-7CE0-4003-8686-BCF9AC8E106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545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27FB8-7CE0-4003-8686-BCF9AC8E106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170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27FB8-7CE0-4003-8686-BCF9AC8E106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035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052" y="2342515"/>
            <a:ext cx="9078595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2105" y="4231640"/>
            <a:ext cx="747649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035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0560" y="1737995"/>
            <a:ext cx="4646104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035" y="302260"/>
            <a:ext cx="961263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035" y="1737995"/>
            <a:ext cx="961263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1438" y="7027545"/>
            <a:ext cx="341782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035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0104" y="7027545"/>
            <a:ext cx="2456561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5E11A91-3E71-4E29-AA2A-0D44B9B54F50}"/>
              </a:ext>
            </a:extLst>
          </p:cNvPr>
          <p:cNvSpPr/>
          <p:nvPr/>
        </p:nvSpPr>
        <p:spPr>
          <a:xfrm>
            <a:off x="7473950" y="82550"/>
            <a:ext cx="2978150" cy="1143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E7C406A-B4F2-4028-B533-2255B4527561}"/>
              </a:ext>
            </a:extLst>
          </p:cNvPr>
          <p:cNvSpPr/>
          <p:nvPr/>
        </p:nvSpPr>
        <p:spPr>
          <a:xfrm>
            <a:off x="499578" y="7169150"/>
            <a:ext cx="9988550" cy="4571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DC96563-748C-45E0-85F5-606BACB06EAD}"/>
              </a:ext>
            </a:extLst>
          </p:cNvPr>
          <p:cNvSpPr/>
          <p:nvPr/>
        </p:nvSpPr>
        <p:spPr>
          <a:xfrm>
            <a:off x="387350" y="273050"/>
            <a:ext cx="10028897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	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бюджетке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төленетін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төлемдер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Кодексін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(ҚР СК)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қолданысқа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2017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желтоқсандағы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 № 121-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ҚРЗ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Заңының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45-1-бабы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Қазақстанда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жалпыға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бірдей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декларациялау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енгізіледі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 2021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қаңтарынан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лауазымды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атқаратын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жұбайлары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зайыптары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уәкілеттік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жұбайлары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зайыптары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функцияларды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орындауға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уәкілеттік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теңестірілген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жұбайлары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зайыптары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Республикасындағы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сайлау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Конституциялық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Сыбайлас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жемқорлыққа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іс-қимыл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Республикасындағы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банктер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Сақтандыру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қағаздар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нарығы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заңдарына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декларацияны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жүктелген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 2023 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қаңтарынан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Garamond" panose="02020404030301010803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мекемелердің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қызметкерлері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мәдениет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спорт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 б.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алғанда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жұбайлары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зайыптары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квазимемлекеттік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сектор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субъектілерінің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қызметкерлері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жұбайлары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600" dirty="0">
              <a:solidFill>
                <a:schemeClr val="accent1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Garamond" panose="02020404030301010803" pitchFamily="18" charset="0"/>
              </a:rPr>
              <a:t>    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 2024 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қаңтарынан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endParaRPr lang="ru-RU" sz="1600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басшылары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құрылтайшылары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жұбайлары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зайыптары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кәсіпкерлер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жұбайлары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rgbClr val="C00000"/>
              </a:solidFill>
              <a:latin typeface="Garamond" panose="02020404030301010803" pitchFamily="18" charset="0"/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Garamond" panose="02020404030301010803" pitchFamily="18" charset="0"/>
              </a:rPr>
              <a:t>     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 2025 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қаңтарынан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санаты</a:t>
            </a:r>
            <a:r>
              <a:rPr lang="ru-RU" sz="1600" dirty="0"/>
              <a:t>.</a:t>
            </a:r>
          </a:p>
          <a:p>
            <a:r>
              <a:rPr lang="ru-RU" sz="1600" dirty="0"/>
              <a:t/>
            </a:r>
            <a:br>
              <a:rPr lang="ru-RU" sz="1600" dirty="0"/>
            </a:br>
            <a:endParaRPr lang="ru-RU" sz="1600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196325" y="7054850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F42163E-A950-4023-83BF-CCD18D5C049D}"/>
              </a:ext>
            </a:extLst>
          </p:cNvPr>
          <p:cNvSpPr txBox="1"/>
          <p:nvPr/>
        </p:nvSpPr>
        <p:spPr>
          <a:xfrm>
            <a:off x="136514" y="1339850"/>
            <a:ext cx="35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solidFill>
                <a:schemeClr val="bg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aa-ET" sz="1400" dirty="0">
              <a:solidFill>
                <a:schemeClr val="bg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C6CBBAD-3F34-4BC8-B81A-0D6758289F27}"/>
              </a:ext>
            </a:extLst>
          </p:cNvPr>
          <p:cNvSpPr/>
          <p:nvPr/>
        </p:nvSpPr>
        <p:spPr>
          <a:xfrm>
            <a:off x="198184" y="2239934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6A35E84-1FF8-43C7-B83F-AC2F6CBCA188}"/>
              </a:ext>
            </a:extLst>
          </p:cNvPr>
          <p:cNvSpPr txBox="1"/>
          <p:nvPr/>
        </p:nvSpPr>
        <p:spPr>
          <a:xfrm>
            <a:off x="3174259" y="585412"/>
            <a:ext cx="7369927" cy="5501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k-KZ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Декларацияларды тапсыру тәртібі ҚР СК 71-тарауында реттелген. </a:t>
            </a:r>
            <a:endParaRPr lang="kk-KZ" sz="15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kk-KZ" sz="15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kk-KZ" sz="15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k-KZ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Жеке тұлғаны қаржылық бақылау шараларын жүзеге асыру мақсатында декларациялаудың келесі түрлері көзделген:</a:t>
            </a:r>
            <a:endParaRPr lang="en-US" sz="16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активтер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міндеттемелер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</a:t>
            </a:r>
            <a:r>
              <a:rPr lang="kk-KZ" sz="11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(ҚР СК 630-бабы 250.00 формасы)</a:t>
            </a:r>
            <a:endParaRPr lang="kk-KZ" sz="1100" i="1" dirty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kk-KZ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Табысы мен мүлкі туралы декларация </a:t>
            </a:r>
            <a:r>
              <a:rPr lang="ru-RU" sz="11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kk-KZ" sz="1100" i="1" dirty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ҚР СК </a:t>
            </a:r>
            <a:r>
              <a:rPr lang="kk-KZ" sz="11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633-бабы 270.00 формасы</a:t>
            </a:r>
            <a:r>
              <a:rPr lang="ru-RU" sz="11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</a:t>
            </a:r>
            <a:endParaRPr lang="aa-ET" sz="1100" i="1" dirty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285750" lvl="1" indent="-285750" algn="just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ru-RU" sz="1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Келесі</a:t>
            </a: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тұлғалар</a:t>
            </a: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тапсырады</a:t>
            </a: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</a:p>
          <a:p>
            <a:pPr marL="2857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лауазымды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атқаратын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жұбайлары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lvl="1" indent="-265113" algn="just">
              <a:lnSpc>
                <a:spcPct val="107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уәкілеттік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жұбайлары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lvl="1" indent="-265113" algn="just">
              <a:lnSpc>
                <a:spcPct val="107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функцияларды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орындауға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уәкілеттік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теңестірілген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жұбайлары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lvl="1" indent="-265113" algn="just">
              <a:lnSpc>
                <a:spcPct val="107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Республикасындағы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сайлау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Конституциялық</a:t>
            </a:r>
            <a:r>
              <a:rPr 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заңына</a:t>
            </a:r>
            <a:r>
              <a:rPr 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Сыбайлас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жемқорлыққы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іс-қимыл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Республикасындағы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банктер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Сақтандыру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қағаздар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нарығы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заңдарына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декларация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жүктелген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aa-ET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EB2D36B-5080-423B-A4FF-98814AA08499}"/>
              </a:ext>
            </a:extLst>
          </p:cNvPr>
          <p:cNvSpPr txBox="1"/>
          <p:nvPr/>
        </p:nvSpPr>
        <p:spPr>
          <a:xfrm>
            <a:off x="131141" y="358731"/>
            <a:ext cx="25422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Georgia" panose="02040502050405020303" pitchFamily="18" charset="0"/>
              </a:rPr>
              <a:t>01.01.2021.-дан </a:t>
            </a:r>
            <a:r>
              <a:rPr lang="ru-RU" sz="1400" b="1" dirty="0" err="1" smtClean="0">
                <a:latin typeface="Georgia" panose="02040502050405020303" pitchFamily="18" charset="0"/>
              </a:rPr>
              <a:t>бастап</a:t>
            </a:r>
            <a:r>
              <a:rPr lang="ru-RU" sz="1400" b="1" dirty="0" smtClean="0">
                <a:latin typeface="Georgia" panose="02040502050405020303" pitchFamily="18" charset="0"/>
              </a:rPr>
              <a:t> </a:t>
            </a:r>
            <a:r>
              <a:rPr lang="ru-RU" sz="1400" b="1" dirty="0" err="1" smtClean="0">
                <a:latin typeface="Georgia" panose="02040502050405020303" pitchFamily="18" charset="0"/>
              </a:rPr>
              <a:t>жеке</a:t>
            </a:r>
            <a:r>
              <a:rPr lang="ru-RU" sz="1400" b="1" dirty="0" smtClean="0">
                <a:latin typeface="Georgia" panose="02040502050405020303" pitchFamily="18" charset="0"/>
              </a:rPr>
              <a:t> </a:t>
            </a:r>
            <a:r>
              <a:rPr lang="ru-RU" sz="1400" b="1" dirty="0" err="1" smtClean="0">
                <a:latin typeface="Georgia" panose="02040502050405020303" pitchFamily="18" charset="0"/>
              </a:rPr>
              <a:t>тұлғалардың</a:t>
            </a:r>
            <a:r>
              <a:rPr lang="ru-RU" sz="1400" b="1" dirty="0" smtClean="0">
                <a:latin typeface="Georgia" panose="02040502050405020303" pitchFamily="18" charset="0"/>
              </a:rPr>
              <a:t> </a:t>
            </a:r>
            <a:r>
              <a:rPr lang="ru-RU" sz="1400" b="1" dirty="0" err="1" smtClean="0">
                <a:latin typeface="Georgia" panose="02040502050405020303" pitchFamily="18" charset="0"/>
              </a:rPr>
              <a:t>табысы</a:t>
            </a:r>
            <a:r>
              <a:rPr lang="ru-RU" sz="1400" b="1" dirty="0" smtClean="0">
                <a:latin typeface="Georgia" panose="02040502050405020303" pitchFamily="18" charset="0"/>
              </a:rPr>
              <a:t> мен </a:t>
            </a:r>
            <a:r>
              <a:rPr lang="ru-RU" sz="1400" b="1" dirty="0" err="1" smtClean="0">
                <a:latin typeface="Georgia" panose="02040502050405020303" pitchFamily="18" charset="0"/>
              </a:rPr>
              <a:t>мүлкін</a:t>
            </a:r>
            <a:r>
              <a:rPr lang="ru-RU" sz="1400" b="1" dirty="0" smtClean="0">
                <a:latin typeface="Georgia" panose="02040502050405020303" pitchFamily="18" charset="0"/>
              </a:rPr>
              <a:t> </a:t>
            </a:r>
            <a:r>
              <a:rPr lang="ru-RU" sz="1400" b="1" dirty="0" err="1" smtClean="0">
                <a:latin typeface="Georgia" panose="02040502050405020303" pitchFamily="18" charset="0"/>
              </a:rPr>
              <a:t>жалпыға</a:t>
            </a:r>
            <a:r>
              <a:rPr lang="ru-RU" sz="1400" b="1" dirty="0" smtClean="0">
                <a:latin typeface="Georgia" panose="02040502050405020303" pitchFamily="18" charset="0"/>
              </a:rPr>
              <a:t> </a:t>
            </a:r>
            <a:r>
              <a:rPr lang="ru-RU" sz="1400" b="1" dirty="0" err="1" smtClean="0">
                <a:latin typeface="Georgia" panose="02040502050405020303" pitchFamily="18" charset="0"/>
              </a:rPr>
              <a:t>бірдей</a:t>
            </a:r>
            <a:r>
              <a:rPr lang="ru-RU" sz="1400" b="1" dirty="0" smtClean="0">
                <a:latin typeface="Georgia" panose="02040502050405020303" pitchFamily="18" charset="0"/>
              </a:rPr>
              <a:t> </a:t>
            </a:r>
            <a:r>
              <a:rPr lang="ru-RU" sz="1400" b="1" dirty="0" err="1" smtClean="0">
                <a:latin typeface="Georgia" panose="02040502050405020303" pitchFamily="18" charset="0"/>
              </a:rPr>
              <a:t>декларациялау</a:t>
            </a:r>
            <a:r>
              <a:rPr lang="ru-RU" sz="1400" b="1" dirty="0" smtClean="0">
                <a:latin typeface="Georgia" panose="02040502050405020303" pitchFamily="18" charset="0"/>
              </a:rPr>
              <a:t> </a:t>
            </a:r>
            <a:r>
              <a:rPr lang="ru-RU" sz="1400" b="1" dirty="0" err="1" smtClean="0">
                <a:latin typeface="Georgia" panose="02040502050405020303" pitchFamily="18" charset="0"/>
              </a:rPr>
              <a:t>мәселесі</a:t>
            </a:r>
            <a:r>
              <a:rPr lang="ru-RU" sz="1400" b="1" dirty="0" smtClean="0">
                <a:latin typeface="Georgia" panose="02040502050405020303" pitchFamily="18" charset="0"/>
              </a:rPr>
              <a:t> </a:t>
            </a:r>
            <a:r>
              <a:rPr lang="ru-RU" sz="1400" b="1" dirty="0" err="1" smtClean="0">
                <a:latin typeface="Georgia" panose="02040502050405020303" pitchFamily="18" charset="0"/>
              </a:rPr>
              <a:t>бойынша</a:t>
            </a:r>
            <a:endParaRPr lang="aa-ET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90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196325" y="7054850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C6CBBAD-3F34-4BC8-B81A-0D6758289F27}"/>
              </a:ext>
            </a:extLst>
          </p:cNvPr>
          <p:cNvSpPr/>
          <p:nvPr/>
        </p:nvSpPr>
        <p:spPr>
          <a:xfrm>
            <a:off x="198184" y="2239934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F3DE913-2D6A-434A-9A0A-5569CCAC8C5A}"/>
              </a:ext>
            </a:extLst>
          </p:cNvPr>
          <p:cNvSpPr txBox="1"/>
          <p:nvPr/>
        </p:nvSpPr>
        <p:spPr>
          <a:xfrm>
            <a:off x="108437" y="133199"/>
            <a:ext cx="24606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функцияларды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орындауға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уәкілеттік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теңестірілген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</a:t>
            </a:r>
            <a:endParaRPr lang="kk-KZ" sz="1400" b="1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3733CA9-1E7B-422C-B799-DC7EE76F09C0}"/>
              </a:ext>
            </a:extLst>
          </p:cNvPr>
          <p:cNvSpPr txBox="1"/>
          <p:nvPr/>
        </p:nvSpPr>
        <p:spPr>
          <a:xfrm>
            <a:off x="2974530" y="273050"/>
            <a:ext cx="7597666" cy="1870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k-KZ" sz="1200" b="1" dirty="0" smtClean="0">
                <a:solidFill>
                  <a:schemeClr val="tx2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Оларға жатады:</a:t>
            </a:r>
            <a:endParaRPr lang="kk-KZ" sz="1200" b="1" dirty="0">
              <a:solidFill>
                <a:schemeClr val="tx2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2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ұйымдарда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функцияларын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орындайтын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</a:t>
            </a:r>
            <a:r>
              <a:rPr lang="kk-KZ" sz="12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kk-KZ" sz="12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квазимемлекеттік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сектор </a:t>
            </a:r>
            <a:r>
              <a:rPr lang="ru-RU" sz="1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субъектілерінде</a:t>
            </a:r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функцияларын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орындайтын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</a:t>
            </a:r>
            <a:r>
              <a:rPr lang="kk-KZ" sz="1200" dirty="0">
                <a:solidFill>
                  <a:srgbClr val="C00000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742950" lvl="1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kk-KZ" sz="1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сатып </a:t>
            </a:r>
            <a:r>
              <a:rPr lang="kk-KZ" sz="12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алуды, оның ішінде мемлекеттік сатып алуды ұйымдастыру </a:t>
            </a:r>
            <a:r>
              <a:rPr lang="kk-KZ" sz="1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 </a:t>
            </a:r>
            <a:r>
              <a:rPr lang="kk-KZ" sz="12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өткізу </a:t>
            </a:r>
            <a:r>
              <a:rPr lang="kk-KZ" sz="1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жөнінде шешімдер қабылдауға уәкілетті </a:t>
            </a:r>
            <a:r>
              <a:rPr lang="kk-KZ" sz="12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немесе </a:t>
            </a:r>
            <a:r>
              <a:rPr lang="kk-KZ" sz="1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Қазақстан </a:t>
            </a:r>
            <a:r>
              <a:rPr lang="kk-KZ" sz="12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Республикасының мемлекеттік бюджеті </a:t>
            </a:r>
            <a:r>
              <a:rPr lang="kk-KZ" sz="1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және </a:t>
            </a:r>
            <a:r>
              <a:rPr lang="kk-KZ" sz="12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Ұлттық </a:t>
            </a:r>
            <a:r>
              <a:rPr lang="kk-KZ" sz="1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қоры қаражатынан қаржыландырылатын жобаларды іріктеуге және іске асыруға жауапты, көрсетілген ұйымдардағы дербес құрылымдық бөлімшенің басшысынан төмен емес лауазымды атқаратын </a:t>
            </a:r>
            <a:r>
              <a:rPr lang="kk-KZ" sz="12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тұлға; </a:t>
            </a:r>
            <a:r>
              <a:rPr lang="kk-KZ" sz="1200" dirty="0" smtClean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служащие </a:t>
            </a:r>
            <a:r>
              <a:rPr lang="kk-KZ" sz="1200" dirty="0"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Национального Банка Республики Казахстан и его ведомоств. </a:t>
            </a:r>
            <a:endParaRPr lang="ru-RU" sz="12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xmlns="" id="{ED583409-A92A-44A6-A92F-C89ACF9794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0801699"/>
              </p:ext>
            </p:extLst>
          </p:nvPr>
        </p:nvGraphicFramePr>
        <p:xfrm>
          <a:off x="2974530" y="2143947"/>
          <a:ext cx="7449759" cy="5054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654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340350" y="7462568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F42163E-A950-4023-83BF-CCD18D5C049D}"/>
              </a:ext>
            </a:extLst>
          </p:cNvPr>
          <p:cNvSpPr txBox="1"/>
          <p:nvPr/>
        </p:nvSpPr>
        <p:spPr>
          <a:xfrm>
            <a:off x="136514" y="1339850"/>
            <a:ext cx="35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aa-ET" sz="1400" dirty="0"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C6CBBAD-3F34-4BC8-B81A-0D6758289F27}"/>
              </a:ext>
            </a:extLst>
          </p:cNvPr>
          <p:cNvSpPr/>
          <p:nvPr/>
        </p:nvSpPr>
        <p:spPr>
          <a:xfrm>
            <a:off x="198184" y="2239934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F3DE913-2D6A-434A-9A0A-5569CCAC8C5A}"/>
              </a:ext>
            </a:extLst>
          </p:cNvPr>
          <p:cNvSpPr txBox="1"/>
          <p:nvPr/>
        </p:nvSpPr>
        <p:spPr>
          <a:xfrm>
            <a:off x="136513" y="346760"/>
            <a:ext cx="2841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Georgia" panose="02040502050405020303" pitchFamily="18" charset="0"/>
              </a:rPr>
              <a:t>Активтер мен міндеттемелер туралы декларация</a:t>
            </a:r>
            <a:endParaRPr lang="aa-ET" b="1" dirty="0">
              <a:latin typeface="Georgia" panose="02040502050405020303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125A0DB-CFEA-4C28-A079-99091CF93121}"/>
              </a:ext>
            </a:extLst>
          </p:cNvPr>
          <p:cNvSpPr/>
          <p:nvPr/>
        </p:nvSpPr>
        <p:spPr>
          <a:xfrm>
            <a:off x="3368375" y="83469"/>
            <a:ext cx="7110866" cy="604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12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Келесі мәліметтер көрсетіледі:</a:t>
            </a:r>
          </a:p>
          <a:p>
            <a:pPr algn="just"/>
            <a:endParaRPr lang="ru-RU" sz="1250" b="1" dirty="0">
              <a:latin typeface="Garamond" panose="02020404030301010803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құқықтары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мәмілелері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шет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заңнамасына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шет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құзыретті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органында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тіркелуге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жататын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мүлік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50" b="1" dirty="0" smtClean="0">
                <a:latin typeface="Garamond" panose="02020404030301010803" pitchFamily="18" charset="0"/>
              </a:rPr>
              <a:t>:</a:t>
            </a:r>
            <a:endParaRPr lang="en-US" sz="1250" b="1" dirty="0">
              <a:latin typeface="Garamond" panose="02020404030301010803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жылжымайтын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мүлік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учаскелері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үлестері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әуе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теңіз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кемелері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суда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жүзу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кемелері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өзен-теңіз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жүзу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кемелері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28650" indent="-184150">
              <a:buFont typeface="Wingdings" panose="05000000000000000000" pitchFamily="2" charset="2"/>
              <a:buChar char="v"/>
            </a:pP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көлік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арнайы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техника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тіркемелер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салымдары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жиыны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белгіленген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кезеңінің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желтоқсанында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айлық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есептік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көрсеткіштің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еселенген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мөлшерінен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асатын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сомадағы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Республикасынан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жерлердегі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шетелдік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банктердегі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шоттарындағы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ақша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endParaRPr lang="ru-RU" sz="1250" dirty="0">
              <a:latin typeface="Garamond" panose="02020404030301010803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Республикасындағы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жерлердегі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мүлік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00">
              <a:buFont typeface="Wingdings" panose="05000000000000000000" pitchFamily="2" charset="2"/>
              <a:buChar char="v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тұрғын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құрылысына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үлестік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тұрғын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үйдегі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үлес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28650" indent="-184150">
              <a:buFont typeface="Wingdings" panose="05000000000000000000" pitchFamily="2" charset="2"/>
              <a:buChar char="v"/>
            </a:pP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Республикасынан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жерлерде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құрылған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жарғылық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капиталына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үлесі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28650" indent="-184150">
              <a:buFont typeface="Wingdings" panose="05000000000000000000" pitchFamily="2" charset="2"/>
              <a:buChar char="v"/>
            </a:pP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Құнды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қағаздар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туынды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орындалуы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базалық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активті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сату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асырылатын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туынды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қоспағанда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184150">
              <a:buFont typeface="Wingdings" panose="05000000000000000000" pitchFamily="2" charset="2"/>
              <a:buChar char="v"/>
            </a:pPr>
            <a:r>
              <a:rPr lang="ru-RU" sz="1250" dirty="0" err="1" smtClean="0">
                <a:latin typeface="Garamond" panose="02020404030301010803" pitchFamily="18" charset="0"/>
              </a:rPr>
              <a:t>Инвестициялық</a:t>
            </a:r>
            <a:r>
              <a:rPr lang="ru-RU" sz="1250" dirty="0" smtClean="0">
                <a:latin typeface="Garamond" panose="02020404030301010803" pitchFamily="18" charset="0"/>
              </a:rPr>
              <a:t> алтын; </a:t>
            </a:r>
          </a:p>
          <a:p>
            <a:pPr marL="628650" indent="-184150">
              <a:buFont typeface="Wingdings" panose="05000000000000000000" pitchFamily="2" charset="2"/>
              <a:buChar char="v"/>
            </a:pP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зияткерлік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меншік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авторлық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құқық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объектілері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белгіленген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активтер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міндеттемелері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декларация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ұсынылған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алдындағы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желтоқсанындағы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қолданыстағы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айлық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есептік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көрсеткіштің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10000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еселенген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мөлшерінен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аспайтын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мөлшерде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көрсетілген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қолма-қол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ақша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банктер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банк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операцияларының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жекелеген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асыратын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ұйымдарға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берешегін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қоспағанда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міндеттемелердің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талаптардың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туындауына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табылатын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нотариат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куәландырған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құжат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тұлғалардың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алдындағы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берешегі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дебиторлық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берешек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алдындағы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берешегі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кредиторлық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берешек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endParaRPr lang="ru-RU" sz="1250" dirty="0">
              <a:latin typeface="Garamond" panose="02020404030301010803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бағалаушы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төлеуші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айқындалған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осы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мүліктің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бірлігі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заңда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белгіленген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кезеңінің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желтоқсанында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айлық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есептік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көрсеткіштің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1000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еселенген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мөлшерінен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асып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1200" dirty="0" smtClean="0"/>
              <a:t> 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мүлік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F70FC44F-D453-47AA-A042-E240BEB69555}"/>
              </a:ext>
            </a:extLst>
          </p:cNvPr>
          <p:cNvSpPr/>
          <p:nvPr/>
        </p:nvSpPr>
        <p:spPr>
          <a:xfrm>
            <a:off x="0" y="2375585"/>
            <a:ext cx="3006553" cy="2705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5000"/>
              </a:lnSpc>
              <a:spcAft>
                <a:spcPts val="0"/>
              </a:spcAft>
            </a:pP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Декларацияны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тұрғылықты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(болу)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тапсырады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algn="just">
              <a:lnSpc>
                <a:spcPct val="105000"/>
              </a:lnSpc>
              <a:spcAft>
                <a:spcPts val="0"/>
              </a:spcAft>
            </a:pPr>
            <a:endParaRPr lang="en-US" sz="12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қағаз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жеткізгіште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тапсырған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декларацияны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міндеттемесі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туындаған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15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шілдеден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кешіктірмей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декларацияны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міндеттемесі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туындаған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15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қыркүйегінен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кешіктірмей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200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03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50AEDCD-C56E-46BB-B0C8-6E502A453DD9}"/>
              </a:ext>
            </a:extLst>
          </p:cNvPr>
          <p:cNvSpPr/>
          <p:nvPr/>
        </p:nvSpPr>
        <p:spPr>
          <a:xfrm>
            <a:off x="8312150" y="0"/>
            <a:ext cx="2004300" cy="108000"/>
          </a:xfrm>
          <a:prstGeom prst="rect">
            <a:avLst/>
          </a:prstGeom>
          <a:solidFill>
            <a:srgbClr val="077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03A083BE-A5BD-49C0-9032-DE3FE8C3BCCD}"/>
              </a:ext>
            </a:extLst>
          </p:cNvPr>
          <p:cNvCxnSpPr>
            <a:cxnSpLocks/>
          </p:cNvCxnSpPr>
          <p:nvPr/>
        </p:nvCxnSpPr>
        <p:spPr>
          <a:xfrm>
            <a:off x="5334516" y="7283450"/>
            <a:ext cx="5148000" cy="0"/>
          </a:xfrm>
          <a:prstGeom prst="line">
            <a:avLst/>
          </a:prstGeom>
          <a:ln w="22225">
            <a:solidFill>
              <a:srgbClr val="0971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F42163E-A950-4023-83BF-CCD18D5C049D}"/>
              </a:ext>
            </a:extLst>
          </p:cNvPr>
          <p:cNvSpPr txBox="1"/>
          <p:nvPr/>
        </p:nvSpPr>
        <p:spPr>
          <a:xfrm>
            <a:off x="136514" y="1339850"/>
            <a:ext cx="3566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>
              <a:solidFill>
                <a:schemeClr val="bg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aa-ET" sz="1400" dirty="0">
              <a:solidFill>
                <a:schemeClr val="bg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C6CBBAD-3F34-4BC8-B81A-0D6758289F27}"/>
              </a:ext>
            </a:extLst>
          </p:cNvPr>
          <p:cNvSpPr/>
          <p:nvPr/>
        </p:nvSpPr>
        <p:spPr>
          <a:xfrm>
            <a:off x="198184" y="2239934"/>
            <a:ext cx="7551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F3DE913-2D6A-434A-9A0A-5569CCAC8C5A}"/>
              </a:ext>
            </a:extLst>
          </p:cNvPr>
          <p:cNvSpPr txBox="1"/>
          <p:nvPr/>
        </p:nvSpPr>
        <p:spPr>
          <a:xfrm>
            <a:off x="136513" y="346760"/>
            <a:ext cx="2841637" cy="664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kk-KZ" b="1" dirty="0" smtClean="0">
                <a:latin typeface="Georgia" panose="02040502050405020303" pitchFamily="18" charset="0"/>
              </a:rPr>
              <a:t>Табыс және мүлік туралы декларация</a:t>
            </a:r>
            <a:endParaRPr lang="kk-KZ" b="1" dirty="0">
              <a:latin typeface="Georgia" panose="02040502050405020303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125A0DB-CFEA-4C28-A079-99091CF93121}"/>
              </a:ext>
            </a:extLst>
          </p:cNvPr>
          <p:cNvSpPr/>
          <p:nvPr/>
        </p:nvSpPr>
        <p:spPr>
          <a:xfrm>
            <a:off x="3371650" y="112345"/>
            <a:ext cx="7110866" cy="5947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1200" b="1" dirty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Келесі мәліметтер көрсетіледі:</a:t>
            </a:r>
          </a:p>
          <a:p>
            <a:pPr algn="just"/>
            <a:endParaRPr lang="kk-KZ" sz="1300" b="1" dirty="0">
              <a:solidFill>
                <a:schemeClr val="tx2"/>
              </a:solidFill>
              <a:latin typeface="Garamond" panose="020204040303010108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күнтізбелік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Республикасынан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жерлерде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кірістер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300" b="1" dirty="0">
              <a:latin typeface="Garamond" panose="02020404030301010803" pitchFamily="18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шегерімдер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300" b="1" dirty="0">
              <a:latin typeface="Garamond" panose="02020404030301010803" pitchFamily="18" charset="0"/>
            </a:endParaRPr>
          </a:p>
          <a:p>
            <a:pPr marL="182563" indent="-1825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тіркеуге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жататын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мүлікті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құқықтары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мәмілелері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тіркеуге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жататын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Республикасынан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жерлердегі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мүлікті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иеліктен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өтеусіз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300" b="1" dirty="0" smtClean="0">
              <a:latin typeface="Garamond" panose="02020404030301010803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заңда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белгіленген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кезеңінің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желтоқсанында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жиыны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АЕК-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тің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еселенген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мөлшерінен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асатын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сомада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Республикасынан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жерлердегі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шетелдік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банктердегі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банктік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шоттардағы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ақша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endPara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кезеңінің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желтоқсанындағы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меншік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құқығындағы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мүлкі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тіркелуге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алынуға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жататын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мәмілелері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шет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заңнамасына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шет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құзыретті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органында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тіркелуге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алынуға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жататын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жылжымайтын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мүлікке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эмитенттері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шегінен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тіркелген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қағаздар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300" dirty="0">
              <a:latin typeface="Garamond" panose="02020404030301010803" pitchFamily="18" charset="0"/>
            </a:endParaRPr>
          </a:p>
          <a:p>
            <a:pPr marL="182563" lvl="1" indent="-182563" algn="just">
              <a:buFont typeface="Wingdings" panose="05000000000000000000" pitchFamily="2" charset="2"/>
              <a:buChar char="v"/>
            </a:pP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Республикасынан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жерлерде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тіркелген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жарғылық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капиталына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үлесі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182563" lvl="1" indent="-182563" algn="just">
              <a:buFont typeface="Arial" panose="020B0604020202020204" pitchFamily="34" charset="0"/>
              <a:buChar char="•"/>
            </a:pP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банктердің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банк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операцияларының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жекелеген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асыратын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ұйымдардың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берешегін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қоспағанда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нотариат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куәландырған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міндеттемелерінің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талаптарының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туындауына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табылатын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құжат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алдындағы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берешегі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дебиторлық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берешегі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алдындағы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берешегі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кредиторлық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берешегі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300" b="1" dirty="0">
              <a:latin typeface="Garamond" panose="02020404030301010803" pitchFamily="18" charset="0"/>
            </a:endParaRPr>
          </a:p>
          <a:p>
            <a:pPr algn="just"/>
            <a:r>
              <a:rPr lang="ru-RU" sz="1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</a:t>
            </a:r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табысы</a:t>
            </a:r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мүлкі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декларацияда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есепті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кезеңі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Республикасынан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жерлерде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мүлікті</a:t>
            </a:r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шығыстарды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жабу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көздері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мәліметтерді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</a:t>
            </a:r>
            <a:r>
              <a:rPr lang="ru-RU" sz="1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solidFill>
                  <a:srgbClr val="C00000"/>
                </a:solidFill>
                <a:latin typeface="Garamond" panose="02020404030301010803" pitchFamily="18" charset="0"/>
              </a:rPr>
              <a:t>(ҚР СК 634-бабы. </a:t>
            </a:r>
            <a:endParaRPr lang="ru-RU" sz="1300" dirty="0">
              <a:solidFill>
                <a:srgbClr val="C00000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F70FC44F-D453-47AA-A042-E240BEB69555}"/>
              </a:ext>
            </a:extLst>
          </p:cNvPr>
          <p:cNvSpPr/>
          <p:nvPr/>
        </p:nvSpPr>
        <p:spPr>
          <a:xfrm>
            <a:off x="0" y="2375585"/>
            <a:ext cx="3006553" cy="294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5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кезеңінің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желтоқсандағы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жай-күйі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активтер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міндеттемелер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декларацияны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еткен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сайын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тұрғылықты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жері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тапсырылады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algn="just">
              <a:lnSpc>
                <a:spcPct val="105000"/>
              </a:lnSpc>
              <a:spcAft>
                <a:spcPts val="0"/>
              </a:spcAft>
            </a:pPr>
            <a:endParaRPr lang="en-US" sz="1200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қағаз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жеткізгіште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жылдан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шілдесінен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кешіктірілмей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lvl="1" indent="-171450" algn="just">
              <a:buFont typeface="Wingdings" panose="05000000000000000000" pitchFamily="2" charset="2"/>
              <a:buChar char="v"/>
            </a:pP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жылдан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қыркүйегінен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кешіктірмей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866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2349</TotalTime>
  <Words>789</Words>
  <Application>Microsoft Office PowerPoint</Application>
  <PresentationFormat>Произвольный</PresentationFormat>
  <Paragraphs>92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Garamond</vt:lpstr>
      <vt:lpstr>Georgia</vt:lpstr>
      <vt:lpstr>Tahoma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ру.cdr</dc:title>
  <dc:creator>USER</dc:creator>
  <cp:lastModifiedBy>Есбосын Айман Жұлдызбайқызы</cp:lastModifiedBy>
  <cp:revision>186</cp:revision>
  <dcterms:created xsi:type="dcterms:W3CDTF">2021-07-26T12:51:53Z</dcterms:created>
  <dcterms:modified xsi:type="dcterms:W3CDTF">2021-11-24T13:02:29Z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2021-07-07T00:00:00Z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2021-07-26T00:00:00Z</vt:filetime>
  </property>
</Properties>
</file>