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10680700" cy="7556500"/>
  <p:notesSz cx="10680700" cy="7556500"/>
  <p:defaultTextStyle>
    <a:defPPr>
      <a:defRPr lang="aa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7AB6"/>
    <a:srgbClr val="0772BA"/>
    <a:srgbClr val="1D8ACB"/>
    <a:srgbClr val="1AA1DB"/>
    <a:srgbClr val="0677BD"/>
    <a:srgbClr val="0971B4"/>
    <a:srgbClr val="0B69A9"/>
    <a:srgbClr val="26579A"/>
    <a:srgbClr val="3978BD"/>
    <a:srgbClr val="3D7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90" y="4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2756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049963" y="0"/>
            <a:ext cx="4627562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0C964-C339-42B2-A65E-C9E3ACEF360A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36950" y="944563"/>
            <a:ext cx="3606800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68388" y="3636963"/>
            <a:ext cx="8543925" cy="2974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2756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049963" y="7177088"/>
            <a:ext cx="4627562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27FB8-7CE0-4003-8686-BCF9AC8E1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031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052" y="2342515"/>
            <a:ext cx="9078595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2105" y="4231640"/>
            <a:ext cx="747649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035" y="1737995"/>
            <a:ext cx="4646104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0560" y="1737995"/>
            <a:ext cx="4646104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035" y="302260"/>
            <a:ext cx="9612630" cy="1209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035" y="1737995"/>
            <a:ext cx="961263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1438" y="7027545"/>
            <a:ext cx="341782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035" y="7027545"/>
            <a:ext cx="2456561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0104" y="7027545"/>
            <a:ext cx="2456561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250AEDCD-C56E-46BB-B0C8-6E502A453DD9}"/>
              </a:ext>
            </a:extLst>
          </p:cNvPr>
          <p:cNvSpPr/>
          <p:nvPr/>
        </p:nvSpPr>
        <p:spPr>
          <a:xfrm>
            <a:off x="8312150" y="0"/>
            <a:ext cx="2004300" cy="108000"/>
          </a:xfrm>
          <a:prstGeom prst="rect">
            <a:avLst/>
          </a:prstGeom>
          <a:solidFill>
            <a:srgbClr val="0772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03A083BE-A5BD-49C0-9032-DE3FE8C3BCCD}"/>
              </a:ext>
            </a:extLst>
          </p:cNvPr>
          <p:cNvCxnSpPr>
            <a:cxnSpLocks/>
          </p:cNvCxnSpPr>
          <p:nvPr/>
        </p:nvCxnSpPr>
        <p:spPr>
          <a:xfrm>
            <a:off x="5196325" y="7054850"/>
            <a:ext cx="5148000" cy="0"/>
          </a:xfrm>
          <a:prstGeom prst="line">
            <a:avLst/>
          </a:prstGeom>
          <a:ln w="22225">
            <a:solidFill>
              <a:srgbClr val="0971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F42163E-A950-4023-83BF-CCD18D5C049D}"/>
              </a:ext>
            </a:extLst>
          </p:cNvPr>
          <p:cNvSpPr txBox="1"/>
          <p:nvPr/>
        </p:nvSpPr>
        <p:spPr>
          <a:xfrm>
            <a:off x="136514" y="1339850"/>
            <a:ext cx="35663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Саясат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кімге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қолданылады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ол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қалай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сақталады</a:t>
            </a:r>
            <a:endParaRPr lang="aa-ET" sz="14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FC6CBBAD-3F34-4BC8-B81A-0D6758289F27}"/>
              </a:ext>
            </a:extLst>
          </p:cNvPr>
          <p:cNvSpPr/>
          <p:nvPr/>
        </p:nvSpPr>
        <p:spPr>
          <a:xfrm>
            <a:off x="198184" y="2239934"/>
            <a:ext cx="755188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6A35E84-1FF8-43C7-B83F-AC2F6CBCA188}"/>
              </a:ext>
            </a:extLst>
          </p:cNvPr>
          <p:cNvSpPr txBox="1"/>
          <p:nvPr/>
        </p:nvSpPr>
        <p:spPr>
          <a:xfrm>
            <a:off x="4062006" y="607090"/>
            <a:ext cx="640680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b="1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Саясат</a:t>
            </a:r>
            <a:r>
              <a:rPr lang="ru-RU" sz="1400" b="1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 err="1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қолданылады</a:t>
            </a:r>
            <a:r>
              <a:rPr lang="ru-RU" sz="1400" b="1" dirty="0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endParaRPr lang="ru-RU" sz="1400" b="1" dirty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ОСС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барлық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қызметкерлері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мен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лауазымды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тұлғаларына</a:t>
            </a:r>
            <a:endParaRPr lang="ru-RU" sz="1400" dirty="0" smtClean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контрагенттер</a:t>
            </a:r>
            <a:r>
              <a:rPr lang="ru-RU" sz="14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сенімхат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немесе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шарт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бойынша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ОСС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өкілдері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олардың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қызметкерлері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консультанттар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өзге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үшінші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тұлғалар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саясат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талаптарын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ұстануға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тиісті</a:t>
            </a:r>
            <a:endParaRPr lang="ru-RU" sz="14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1" indent="-285750" algn="just">
              <a:buFont typeface="Wingdings" panose="05000000000000000000" pitchFamily="2" charset="2"/>
              <a:buChar char="q"/>
            </a:pPr>
            <a:r>
              <a:rPr lang="ru-RU" sz="1400" b="1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Саясатты</a:t>
            </a:r>
            <a:r>
              <a:rPr lang="ru-RU" sz="1400" b="1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 err="1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ұстану</a:t>
            </a:r>
            <a:r>
              <a:rPr lang="ru-RU" sz="1400" b="1" dirty="0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endParaRPr lang="ru-RU" sz="1400" b="1" dirty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әрбір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қызметкер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саясатпен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танысуға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міндеттенеді</a:t>
            </a:r>
            <a:endParaRPr lang="ru-RU" sz="1400" dirty="0" smtClean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  <a:tabLst>
                <a:tab pos="1250950" algn="l"/>
              </a:tabLst>
            </a:pPr>
            <a:r>
              <a:rPr lang="ru-RU" sz="14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жұмысшылар</a:t>
            </a:r>
            <a:r>
              <a:rPr lang="ru-RU" sz="14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еңбек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функциясын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орындау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кезінде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өз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мінез-құлқын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келесі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әрекеттерді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басшылыққа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ала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отырып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бағалауы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керек</a:t>
            </a:r>
            <a:r>
              <a:rPr lang="ru-RU" sz="14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901700" lvl="1" indent="84138" algn="just" defTabSz="896938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менің</a:t>
            </a:r>
            <a:r>
              <a:rPr lang="ru-RU" sz="1400" dirty="0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әрекетім</a:t>
            </a:r>
            <a:r>
              <a:rPr lang="ru-RU" sz="14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саясатқа</a:t>
            </a:r>
            <a:r>
              <a:rPr lang="ru-RU" sz="14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сәйкес</a:t>
            </a:r>
            <a:r>
              <a:rPr lang="ru-RU" sz="14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келе</a:t>
            </a:r>
            <a:r>
              <a:rPr lang="ru-RU" sz="14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ме</a:t>
            </a:r>
            <a:r>
              <a:rPr lang="ru-RU" sz="1400" dirty="0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901700" lvl="1" indent="84138" algn="just" defTabSz="896938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бұл</a:t>
            </a:r>
            <a:r>
              <a:rPr lang="ru-RU" sz="1400" dirty="0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заңды</a:t>
            </a:r>
            <a:r>
              <a:rPr lang="ru-RU" sz="14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ма</a:t>
            </a:r>
            <a:r>
              <a:rPr lang="ru-RU" sz="1400" dirty="0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901700" lvl="1" indent="84138" algn="just" defTabSz="896938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бұл</a:t>
            </a:r>
            <a:r>
              <a:rPr lang="ru-RU" sz="1400" dirty="0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этикаға</a:t>
            </a:r>
            <a:r>
              <a:rPr lang="ru-RU" sz="1400" dirty="0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жата </a:t>
            </a:r>
            <a:r>
              <a:rPr lang="ru-RU" sz="14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ма</a:t>
            </a:r>
            <a:r>
              <a:rPr lang="ru-RU" sz="14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ru-RU" sz="14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саясат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талаптарын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бұзатын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әрекет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әрекетсіздік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жасаған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немесе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оған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жол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берген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қызметкерлер</a:t>
            </a:r>
            <a:r>
              <a:rPr lang="ru-RU" sz="14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негіздеме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болған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жағдайда</a:t>
            </a:r>
            <a:r>
              <a:rPr lang="ru-RU" sz="14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еңбек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заңнамасында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көзделген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ретте</a:t>
            </a:r>
            <a:r>
              <a:rPr lang="ru-RU" sz="14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тәртіптік</a:t>
            </a:r>
            <a:r>
              <a:rPr lang="ru-RU" sz="14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sz="14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жауапткершілікке</a:t>
            </a:r>
            <a:r>
              <a:rPr lang="ru-RU" sz="14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тартылуға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жатады</a:t>
            </a:r>
            <a:endParaRPr lang="ru-RU" sz="14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сыбайлас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жемқорлықты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алаяқтықты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табу 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мен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олардың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алдын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алудың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жолға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қойылған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жүйесін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құру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уақытылы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мониторингтеу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комплаенс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тәуекелдерді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анықтау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олардың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алдын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алу</a:t>
            </a:r>
            <a:endParaRPr lang="ru-RU" sz="14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тиісті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құқықтық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мәдениет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қалыптастыру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ықтимал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тәуекелдер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комплаенсі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туралы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хабардар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ету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endParaRPr lang="ru-RU" sz="14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F3DE913-2D6A-434A-9A0A-5569CCAC8C5A}"/>
              </a:ext>
            </a:extLst>
          </p:cNvPr>
          <p:cNvSpPr txBox="1"/>
          <p:nvPr/>
        </p:nvSpPr>
        <p:spPr>
          <a:xfrm>
            <a:off x="136511" y="115065"/>
            <a:ext cx="3566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latin typeface="Georgia" panose="02040502050405020303" pitchFamily="18" charset="0"/>
              </a:rPr>
              <a:t>Сыбайлас</a:t>
            </a:r>
            <a:r>
              <a:rPr lang="ru-RU" b="1" dirty="0">
                <a:latin typeface="Georgia" panose="02040502050405020303" pitchFamily="18" charset="0"/>
              </a:rPr>
              <a:t> </a:t>
            </a:r>
            <a:r>
              <a:rPr lang="ru-RU" b="1" dirty="0" err="1">
                <a:latin typeface="Georgia" panose="02040502050405020303" pitchFamily="18" charset="0"/>
              </a:rPr>
              <a:t>жемқорлыққа</a:t>
            </a:r>
            <a:r>
              <a:rPr lang="ru-RU" b="1" dirty="0">
                <a:latin typeface="Georgia" panose="02040502050405020303" pitchFamily="18" charset="0"/>
              </a:rPr>
              <a:t> </a:t>
            </a:r>
            <a:r>
              <a:rPr lang="ru-RU" b="1" dirty="0" err="1">
                <a:latin typeface="Georgia" panose="02040502050405020303" pitchFamily="18" charset="0"/>
              </a:rPr>
              <a:t>қарсы</a:t>
            </a:r>
            <a:r>
              <a:rPr lang="ru-RU" b="1" dirty="0">
                <a:latin typeface="Georgia" panose="02040502050405020303" pitchFamily="18" charset="0"/>
              </a:rPr>
              <a:t> </a:t>
            </a:r>
            <a:r>
              <a:rPr lang="ru-RU" b="1" dirty="0" err="1">
                <a:latin typeface="Georgia" panose="02040502050405020303" pitchFamily="18" charset="0"/>
              </a:rPr>
              <a:t>іс-қимыл</a:t>
            </a:r>
            <a:r>
              <a:rPr lang="ru-RU" b="1" dirty="0">
                <a:latin typeface="Georgia" panose="02040502050405020303" pitchFamily="18" charset="0"/>
              </a:rPr>
              <a:t> </a:t>
            </a:r>
            <a:r>
              <a:rPr lang="ru-RU" b="1" dirty="0" err="1">
                <a:latin typeface="Georgia" panose="02040502050405020303" pitchFamily="18" charset="0"/>
              </a:rPr>
              <a:t>мәселелері</a:t>
            </a:r>
            <a:r>
              <a:rPr lang="ru-RU" b="1" dirty="0">
                <a:latin typeface="Georgia" panose="02040502050405020303" pitchFamily="18" charset="0"/>
              </a:rPr>
              <a:t> </a:t>
            </a:r>
            <a:r>
              <a:rPr lang="ru-RU" b="1" dirty="0" err="1">
                <a:latin typeface="Georgia" panose="02040502050405020303" pitchFamily="18" charset="0"/>
              </a:rPr>
              <a:t>жөніндегі</a:t>
            </a:r>
            <a:r>
              <a:rPr lang="ru-RU" b="1" dirty="0">
                <a:latin typeface="Georgia" panose="02040502050405020303" pitchFamily="18" charset="0"/>
              </a:rPr>
              <a:t> </a:t>
            </a:r>
            <a:r>
              <a:rPr lang="ru-RU" b="1" dirty="0" err="1">
                <a:latin typeface="Georgia" panose="02040502050405020303" pitchFamily="18" charset="0"/>
              </a:rPr>
              <a:t>саясат</a:t>
            </a:r>
            <a:endParaRPr lang="aa-ET" b="1" dirty="0">
              <a:latin typeface="Georgia" panose="02040502050405020303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EB2D36B-5080-423B-A4FF-98814AA08499}"/>
              </a:ext>
            </a:extLst>
          </p:cNvPr>
          <p:cNvSpPr txBox="1"/>
          <p:nvPr/>
        </p:nvSpPr>
        <p:spPr>
          <a:xfrm>
            <a:off x="136512" y="3320466"/>
            <a:ext cx="35663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Саясат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ОСС-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ның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негізгі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құндылықтарын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бекітеді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ОСС-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ның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барлық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қызметкерлері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мен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лауазымды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тұлғалары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басшылыққа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алуы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тиіс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талаптар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жиынтығын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білдіреді</a:t>
            </a:r>
            <a:endParaRPr lang="aa-ET" sz="14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250AEDCD-C56E-46BB-B0C8-6E502A453DD9}"/>
              </a:ext>
            </a:extLst>
          </p:cNvPr>
          <p:cNvSpPr/>
          <p:nvPr/>
        </p:nvSpPr>
        <p:spPr>
          <a:xfrm>
            <a:off x="8312150" y="0"/>
            <a:ext cx="2004300" cy="108000"/>
          </a:xfrm>
          <a:prstGeom prst="rect">
            <a:avLst/>
          </a:prstGeom>
          <a:solidFill>
            <a:srgbClr val="0772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03A083BE-A5BD-49C0-9032-DE3FE8C3BCCD}"/>
              </a:ext>
            </a:extLst>
          </p:cNvPr>
          <p:cNvCxnSpPr>
            <a:cxnSpLocks/>
          </p:cNvCxnSpPr>
          <p:nvPr/>
        </p:nvCxnSpPr>
        <p:spPr>
          <a:xfrm>
            <a:off x="5196325" y="7054850"/>
            <a:ext cx="5148000" cy="0"/>
          </a:xfrm>
          <a:prstGeom prst="line">
            <a:avLst/>
          </a:prstGeom>
          <a:ln w="22225">
            <a:solidFill>
              <a:srgbClr val="0971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F42163E-A950-4023-83BF-CCD18D5C049D}"/>
              </a:ext>
            </a:extLst>
          </p:cNvPr>
          <p:cNvSpPr txBox="1"/>
          <p:nvPr/>
        </p:nvSpPr>
        <p:spPr>
          <a:xfrm>
            <a:off x="136514" y="1339850"/>
            <a:ext cx="3566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aa-ET" sz="14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FC6CBBAD-3F34-4BC8-B81A-0D6758289F27}"/>
              </a:ext>
            </a:extLst>
          </p:cNvPr>
          <p:cNvSpPr/>
          <p:nvPr/>
        </p:nvSpPr>
        <p:spPr>
          <a:xfrm>
            <a:off x="198184" y="2239934"/>
            <a:ext cx="755188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6A35E84-1FF8-43C7-B83F-AC2F6CBCA188}"/>
              </a:ext>
            </a:extLst>
          </p:cNvPr>
          <p:cNvSpPr txBox="1"/>
          <p:nvPr/>
        </p:nvSpPr>
        <p:spPr>
          <a:xfrm>
            <a:off x="4075709" y="589428"/>
            <a:ext cx="6406807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b="1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Нөлдік</a:t>
            </a:r>
            <a:r>
              <a:rPr lang="ru-RU" sz="1600" b="1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төзімділік</a:t>
            </a:r>
            <a:endParaRPr lang="ru-RU" sz="1600" b="1" dirty="0" smtClean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22313" indent="-277813" algn="just">
              <a:buFont typeface="Arial" panose="020B0604020202020204" pitchFamily="34" charset="0"/>
              <a:buChar char="•"/>
            </a:pP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сыбайлас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жемқорлықты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кез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келген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формада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көріністе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қабылдамау</a:t>
            </a:r>
            <a:endParaRPr lang="ru-RU" sz="1600" b="1" dirty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b="1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Жоғарыдан</a:t>
            </a:r>
            <a:r>
              <a:rPr lang="ru-RU" sz="1600" b="1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үлгі</a:t>
            </a:r>
            <a:endParaRPr lang="ru-RU" sz="1600" b="1" dirty="0" smtClean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22313" indent="-277813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ОСС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лауазымды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тұлғалары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жоғары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этикалық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стандарттарды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сақтау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оның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кез-келген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көрінісінде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сыбайлас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жемқорлықты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қабылдамау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бойынша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мінез-құлқымен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үлгі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көрсетеді</a:t>
            </a:r>
            <a:endParaRPr lang="ru-RU" sz="1600" b="1" dirty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b="1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Заңдылық</a:t>
            </a:r>
            <a:r>
              <a:rPr lang="ru-RU" sz="1600" b="1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принципі</a:t>
            </a:r>
            <a:endParaRPr lang="ru-RU" sz="1600" b="1" dirty="0" smtClean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22313" indent="-277813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ОСС ҚР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заңнамасының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талаптарын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қатаң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сақтайды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сыбайлас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жемқорлыққа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қарсы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іс-қимыл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саласындағы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әлемдік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стандарттарға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өзінің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бейілділігін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растайды</a:t>
            </a:r>
            <a:endParaRPr lang="aa-ET" sz="1600" dirty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b="1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Сыбайлас</a:t>
            </a:r>
            <a:r>
              <a:rPr lang="ru-RU" sz="1600" b="1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жемқорлықтың</a:t>
            </a:r>
            <a:r>
              <a:rPr lang="ru-RU" sz="1600" b="1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алдын</a:t>
            </a:r>
            <a:r>
              <a:rPr lang="ru-RU" sz="1600" b="1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алу</a:t>
            </a:r>
            <a:endParaRPr lang="ru-RU" sz="1600" b="1" dirty="0" smtClean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22313" indent="-277813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ОСС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сыбайлас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жемқорлықтың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болдырмау</a:t>
            </a:r>
            <a:r>
              <a:rPr lang="ru-RU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бойынша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алдын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алу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шараларын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күні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бұрын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қабылдайды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сыбайлас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жемқорлық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индикаторларын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жүйелі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түрде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өзектендіреді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тәуекелдер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комплаенсін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азайту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бойынша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іс-шараларды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енгізеді</a:t>
            </a:r>
            <a:endParaRPr lang="ru-RU" sz="1600" dirty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b="1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Меритократия </a:t>
            </a:r>
            <a:r>
              <a:rPr lang="ru-RU" sz="1600" b="1" dirty="0" err="1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принципі</a:t>
            </a:r>
            <a:endParaRPr lang="ru-RU" sz="1600" b="1" dirty="0" smtClean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22313" indent="-277813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кадр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мәселелерін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шешу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кезінде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туыстық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жерлестік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жеке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басына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берілгендік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белгілері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бойынша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артықшылық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көрсетпеу</a:t>
            </a:r>
            <a:endParaRPr lang="ru-RU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4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F3DE913-2D6A-434A-9A0A-5569CCAC8C5A}"/>
              </a:ext>
            </a:extLst>
          </p:cNvPr>
          <p:cNvSpPr txBox="1"/>
          <p:nvPr/>
        </p:nvSpPr>
        <p:spPr>
          <a:xfrm>
            <a:off x="136513" y="346760"/>
            <a:ext cx="3566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latin typeface="Georgia" panose="02040502050405020303" pitchFamily="18" charset="0"/>
              </a:rPr>
              <a:t>Принциптер</a:t>
            </a:r>
            <a:r>
              <a:rPr lang="ru-RU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Политики </a:t>
            </a:r>
            <a:endParaRPr lang="aa-ET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EB2D36B-5080-423B-A4FF-98814AA08499}"/>
              </a:ext>
            </a:extLst>
          </p:cNvPr>
          <p:cNvSpPr txBox="1"/>
          <p:nvPr/>
        </p:nvSpPr>
        <p:spPr>
          <a:xfrm>
            <a:off x="136513" y="2640716"/>
            <a:ext cx="3566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ОСС </a:t>
            </a:r>
            <a:r>
              <a:rPr lang="ru-RU" b="1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қозғаушы</a:t>
            </a:r>
            <a:r>
              <a:rPr lang="ru-RU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күші</a:t>
            </a:r>
            <a:r>
              <a:rPr lang="ru-RU" b="1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ru-RU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біз</a:t>
            </a:r>
            <a:r>
              <a:rPr lang="ru-RU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ұстанатын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негізгі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құндылықтар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мен </a:t>
            </a:r>
            <a:r>
              <a:rPr lang="ru-RU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принциптер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765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2222</TotalTime>
  <Words>273</Words>
  <Application>Microsoft Office PowerPoint</Application>
  <PresentationFormat>Произвольный</PresentationFormat>
  <Paragraphs>28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Georgia</vt:lpstr>
      <vt:lpstr>Tahoma</vt:lpstr>
      <vt:lpstr>Wingdings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ру.cdr</dc:title>
  <dc:creator>USER</dc:creator>
  <cp:lastModifiedBy>Есбосын Айман Жұлдызбайқызы</cp:lastModifiedBy>
  <cp:revision>133</cp:revision>
  <dcterms:created xsi:type="dcterms:W3CDTF">2021-07-26T12:51:53Z</dcterms:created>
  <dcterms:modified xsi:type="dcterms:W3CDTF">2021-11-25T10:28:35Z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2021-07-07T00:00:00Z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2021-07-26T00:00:00Z</vt:filetime>
  </property>
</Properties>
</file>