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5" r:id="rId2"/>
    <p:sldId id="286" r:id="rId3"/>
  </p:sldIdLst>
  <p:sldSz cx="10680700" cy="7556500"/>
  <p:notesSz cx="10680700" cy="75565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E7AB6"/>
    <a:srgbClr val="0772BA"/>
    <a:srgbClr val="1D8ACB"/>
    <a:srgbClr val="1AA1DB"/>
    <a:srgbClr val="0677BD"/>
    <a:srgbClr val="0971B4"/>
    <a:srgbClr val="0B69A9"/>
    <a:srgbClr val="26579A"/>
    <a:srgbClr val="397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507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0C964-C339-42B2-A65E-C9E3ACEF360A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3695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636963"/>
            <a:ext cx="85439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275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77088"/>
            <a:ext cx="4627562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FB8-7CE0-4003-8686-BCF9AC8E1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334516" y="72834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3999189" y="196850"/>
            <a:ext cx="6483327" cy="690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sz="12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 тарихы</a:t>
            </a:r>
            <a:endParaRPr lang="kk-KZ" sz="12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kk-KZ" sz="12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200" dirty="0" err="1">
                <a:latin typeface="Georgia" panose="02040502050405020303" pitchFamily="18" charset="0"/>
              </a:rPr>
              <a:t>Комплаенс</a:t>
            </a:r>
            <a:r>
              <a:rPr lang="ru-RU" sz="1200" dirty="0">
                <a:latin typeface="Georgia" panose="02040502050405020303" pitchFamily="18" charset="0"/>
              </a:rPr>
              <a:t> даму </a:t>
            </a:r>
            <a:r>
              <a:rPr lang="ru-RU" sz="1200" dirty="0" err="1">
                <a:latin typeface="Georgia" panose="02040502050405020303" pitchFamily="18" charset="0"/>
              </a:rPr>
              <a:t>тарихы</a:t>
            </a:r>
            <a:r>
              <a:rPr lang="ru-RU" sz="1200" dirty="0">
                <a:latin typeface="Georgia" panose="02040502050405020303" pitchFamily="18" charset="0"/>
              </a:rPr>
              <a:t> ХХ </a:t>
            </a:r>
            <a:r>
              <a:rPr lang="ru-RU" sz="1200" dirty="0" err="1">
                <a:latin typeface="Georgia" panose="02040502050405020303" pitchFamily="18" charset="0"/>
              </a:rPr>
              <a:t>ғасырдың</a:t>
            </a:r>
            <a:r>
              <a:rPr lang="ru-RU" sz="1200" dirty="0">
                <a:latin typeface="Georgia" panose="02040502050405020303" pitchFamily="18" charset="0"/>
              </a:rPr>
              <a:t> 60-70 </a:t>
            </a:r>
            <a:r>
              <a:rPr lang="ru-RU" sz="1200" dirty="0" err="1">
                <a:latin typeface="Georgia" panose="02040502050405020303" pitchFamily="18" charset="0"/>
              </a:rPr>
              <a:t>жылдары</a:t>
            </a:r>
            <a:r>
              <a:rPr lang="ru-RU" sz="1200" dirty="0">
                <a:latin typeface="Georgia" panose="02040502050405020303" pitchFamily="18" charset="0"/>
              </a:rPr>
              <a:t> АҚШ-та </a:t>
            </a:r>
            <a:r>
              <a:rPr lang="ru-RU" sz="1200" dirty="0" err="1">
                <a:latin typeface="Georgia" panose="02040502050405020303" pitchFamily="18" charset="0"/>
              </a:rPr>
              <a:t>пайда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болды</a:t>
            </a:r>
            <a:r>
              <a:rPr lang="ru-RU" sz="12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endParaRPr lang="kk-KZ" sz="1200" dirty="0">
              <a:latin typeface="Georgia" panose="02040502050405020303" pitchFamily="18" charset="0"/>
            </a:endParaRPr>
          </a:p>
          <a:p>
            <a:pPr algn="just"/>
            <a:r>
              <a:rPr lang="kk-KZ" sz="1200" dirty="0" smtClean="0">
                <a:latin typeface="Georgia" panose="02040502050405020303" pitchFamily="18" charset="0"/>
              </a:rPr>
              <a:t>Сонымен </a:t>
            </a:r>
            <a:r>
              <a:rPr lang="kk-KZ" sz="1200" dirty="0">
                <a:latin typeface="Georgia" panose="02040502050405020303" pitchFamily="18" charset="0"/>
              </a:rPr>
              <a:t>1970 жылдары АҚШ-тың Бағалы қағаздар жөніндегі комиссиясы тергеу жүргізуді басталды, оның барысында 400-ден астам американдық компаниялар шетелдік шенеуніктерге 300 миллион доллардан астам пара бергені белгілі болды. </a:t>
            </a:r>
            <a:r>
              <a:rPr lang="ru-RU" sz="1200" dirty="0" err="1">
                <a:latin typeface="Georgia" panose="02040502050405020303" pitchFamily="18" charset="0"/>
              </a:rPr>
              <a:t>Ең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атышулы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жанжал</a:t>
            </a:r>
            <a:r>
              <a:rPr lang="ru-RU" sz="1200" dirty="0">
                <a:latin typeface="Georgia" panose="02040502050405020303" pitchFamily="18" charset="0"/>
              </a:rPr>
              <a:t> "</a:t>
            </a:r>
            <a:r>
              <a:rPr lang="en-US" sz="1200" dirty="0">
                <a:latin typeface="Georgia" panose="02040502050405020303" pitchFamily="18" charset="0"/>
              </a:rPr>
              <a:t>Lockheed Corporation" </a:t>
            </a:r>
            <a:r>
              <a:rPr lang="ru-RU" sz="1200" dirty="0" err="1">
                <a:latin typeface="Georgia" panose="02040502050405020303" pitchFamily="18" charset="0"/>
              </a:rPr>
              <a:t>кейсі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болды</a:t>
            </a:r>
            <a:r>
              <a:rPr lang="ru-RU" sz="1200" dirty="0">
                <a:latin typeface="Georgia" panose="02040502050405020303" pitchFamily="18" charset="0"/>
              </a:rPr>
              <a:t> (ӘӨК </a:t>
            </a:r>
            <a:r>
              <a:rPr lang="ru-RU" sz="1200" dirty="0" err="1">
                <a:latin typeface="Georgia" panose="02040502050405020303" pitchFamily="18" charset="0"/>
              </a:rPr>
              <a:t>қызмет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көрсететін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ірі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авиациялық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компаниялардың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бірі</a:t>
            </a:r>
            <a:r>
              <a:rPr lang="ru-RU" sz="1200" dirty="0">
                <a:latin typeface="Georgia" panose="02040502050405020303" pitchFamily="18" charset="0"/>
              </a:rPr>
              <a:t>.  </a:t>
            </a:r>
            <a:r>
              <a:rPr lang="ru-RU" sz="1200" dirty="0" err="1">
                <a:latin typeface="Georgia" panose="02040502050405020303" pitchFamily="18" charset="0"/>
              </a:rPr>
              <a:t>Қазір</a:t>
            </a:r>
            <a:r>
              <a:rPr lang="ru-RU" sz="1200" dirty="0">
                <a:latin typeface="Georgia" panose="02040502050405020303" pitchFamily="18" charset="0"/>
              </a:rPr>
              <a:t> "</a:t>
            </a:r>
            <a:r>
              <a:rPr lang="en-US" sz="1200" dirty="0">
                <a:latin typeface="Georgia" panose="02040502050405020303" pitchFamily="18" charset="0"/>
              </a:rPr>
              <a:t>Lockheed Martin </a:t>
            </a:r>
            <a:r>
              <a:rPr lang="en-US" sz="1200" dirty="0" smtClean="0">
                <a:latin typeface="Georgia" panose="02040502050405020303" pitchFamily="18" charset="0"/>
              </a:rPr>
              <a:t>Corporation«</a:t>
            </a:r>
            <a:r>
              <a:rPr lang="kk-KZ" sz="1200" dirty="0" smtClean="0">
                <a:latin typeface="Georgia" panose="02040502050405020303" pitchFamily="18" charset="0"/>
              </a:rPr>
              <a:t> -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әлемдегі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ең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ірі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қару-жарақ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өндіруші</a:t>
            </a:r>
            <a:r>
              <a:rPr lang="ru-RU" sz="1200" dirty="0">
                <a:latin typeface="Georgia" panose="02040502050405020303" pitchFamily="18" charset="0"/>
              </a:rPr>
              <a:t>), </a:t>
            </a:r>
            <a:r>
              <a:rPr lang="ru-RU" sz="1200" dirty="0" err="1">
                <a:latin typeface="Georgia" panose="02040502050405020303" pitchFamily="18" charset="0"/>
              </a:rPr>
              <a:t>бұл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Жапония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үкіметінің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отставкаға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кетуіне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әкеп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соқтырды</a:t>
            </a:r>
            <a:r>
              <a:rPr lang="ru-RU" sz="1200" dirty="0" smtClean="0">
                <a:latin typeface="Georgia" panose="02040502050405020303" pitchFamily="18" charset="0"/>
              </a:rPr>
              <a:t>. </a:t>
            </a:r>
            <a:endParaRPr lang="aa-ET" sz="1200" dirty="0">
              <a:latin typeface="Georgia" panose="02040502050405020303" pitchFamily="18" charset="0"/>
            </a:endParaRPr>
          </a:p>
          <a:p>
            <a:pPr algn="just"/>
            <a:r>
              <a:rPr lang="ru-RU" sz="1200" dirty="0" err="1" smtClean="0">
                <a:latin typeface="Georgia" panose="02040502050405020303" pitchFamily="18" charset="0"/>
              </a:rPr>
              <a:t>Нәтижесінде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1977 </a:t>
            </a:r>
            <a:r>
              <a:rPr lang="ru-RU" sz="1200" dirty="0" err="1">
                <a:latin typeface="Georgia" panose="02040502050405020303" pitchFamily="18" charset="0"/>
              </a:rPr>
              <a:t>жылы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smtClean="0">
                <a:latin typeface="Georgia" panose="02040502050405020303" pitchFamily="18" charset="0"/>
              </a:rPr>
              <a:t>«</a:t>
            </a:r>
            <a:r>
              <a:rPr lang="ru-RU" sz="1200" dirty="0" err="1" smtClean="0">
                <a:latin typeface="Georgia" panose="02040502050405020303" pitchFamily="18" charset="0"/>
              </a:rPr>
              <a:t>Шетелдік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сыбайлас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жемқорлық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практикасы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туралы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акті</a:t>
            </a:r>
            <a:r>
              <a:rPr lang="ru-RU" sz="1200" dirty="0" smtClean="0">
                <a:latin typeface="Georgia" panose="02040502050405020303" pitchFamily="18" charset="0"/>
              </a:rPr>
              <a:t>" </a:t>
            </a:r>
            <a:r>
              <a:rPr lang="ru-RU" sz="1200" dirty="0" err="1">
                <a:latin typeface="Georgia" panose="02040502050405020303" pitchFamily="18" charset="0"/>
              </a:rPr>
              <a:t>қабылданды</a:t>
            </a:r>
            <a:r>
              <a:rPr lang="ru-RU" sz="1200" dirty="0">
                <a:latin typeface="Georgia" panose="02040502050405020303" pitchFamily="18" charset="0"/>
              </a:rPr>
              <a:t>, </a:t>
            </a:r>
            <a:r>
              <a:rPr lang="ru-RU" sz="1200" dirty="0" err="1">
                <a:latin typeface="Georgia" panose="02040502050405020303" pitchFamily="18" charset="0"/>
              </a:rPr>
              <a:t>ол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американдық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азаматтар</a:t>
            </a:r>
            <a:r>
              <a:rPr lang="ru-RU" sz="1200" dirty="0">
                <a:latin typeface="Georgia" panose="02040502050405020303" pitchFamily="18" charset="0"/>
              </a:rPr>
              <a:t> мен </a:t>
            </a:r>
            <a:r>
              <a:rPr lang="ru-RU" sz="1200" dirty="0" err="1">
                <a:latin typeface="Georgia" panose="02040502050405020303" pitchFamily="18" charset="0"/>
              </a:rPr>
              <a:t>компаниялардың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шетелдік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шенеуніктерге</a:t>
            </a:r>
            <a:r>
              <a:rPr lang="ru-RU" sz="1200" dirty="0">
                <a:latin typeface="Georgia" panose="02040502050405020303" pitchFamily="18" charset="0"/>
              </a:rPr>
              <a:t> пара </a:t>
            </a:r>
            <a:r>
              <a:rPr lang="ru-RU" sz="1200" dirty="0" err="1">
                <a:latin typeface="Georgia" panose="02040502050405020303" pitchFamily="18" charset="0"/>
              </a:rPr>
              <a:t>беруіне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тыйым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салды</a:t>
            </a:r>
            <a:r>
              <a:rPr lang="ru-RU" sz="1200" dirty="0">
                <a:latin typeface="Georgia" panose="02040502050405020303" pitchFamily="18" charset="0"/>
              </a:rPr>
              <a:t>. 1991 </a:t>
            </a:r>
            <a:r>
              <a:rPr lang="ru-RU" sz="1200" dirty="0" err="1">
                <a:latin typeface="Georgia" panose="02040502050405020303" pitchFamily="18" charset="0"/>
              </a:rPr>
              <a:t>жылы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қарашада</a:t>
            </a:r>
            <a:r>
              <a:rPr lang="ru-RU" sz="1200" dirty="0">
                <a:latin typeface="Georgia" panose="02040502050405020303" pitchFamily="18" charset="0"/>
              </a:rPr>
              <a:t> АҚШ-та </a:t>
            </a:r>
            <a:r>
              <a:rPr lang="ru-RU" sz="1200" dirty="0" err="1">
                <a:latin typeface="Georgia" panose="02040502050405020303" pitchFamily="18" charset="0"/>
              </a:rPr>
              <a:t>ұйымдарға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арналған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федералды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басшылық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құрылды</a:t>
            </a:r>
            <a:r>
              <a:rPr lang="ru-RU" sz="1200" dirty="0">
                <a:latin typeface="Georgia" panose="02040502050405020303" pitchFamily="18" charset="0"/>
              </a:rPr>
              <a:t>, </a:t>
            </a:r>
            <a:r>
              <a:rPr lang="ru-RU" sz="1200" dirty="0" err="1">
                <a:latin typeface="Georgia" panose="02040502050405020303" pitchFamily="18" charset="0"/>
              </a:rPr>
              <a:t>онда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комплаенс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және</a:t>
            </a:r>
            <a:r>
              <a:rPr lang="ru-RU" sz="1200" dirty="0">
                <a:latin typeface="Georgia" panose="02040502050405020303" pitchFamily="18" charset="0"/>
              </a:rPr>
              <a:t> этика </a:t>
            </a:r>
            <a:r>
              <a:rPr lang="ru-RU" sz="1200" dirty="0" err="1">
                <a:latin typeface="Georgia" panose="02040502050405020303" pitchFamily="18" charset="0"/>
              </a:rPr>
              <a:t>бойынша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тиімді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бағдарламалардың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элементтері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белгіленді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  <a:r>
              <a:rPr lang="aa-ET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Мысалы</a:t>
            </a:r>
            <a:r>
              <a:rPr lang="ru-RU" sz="1200" dirty="0">
                <a:latin typeface="Georgia" panose="02040502050405020303" pitchFamily="18" charset="0"/>
              </a:rPr>
              <a:t>, </a:t>
            </a:r>
            <a:r>
              <a:rPr lang="ru-RU" sz="1200" dirty="0" err="1">
                <a:latin typeface="Georgia" panose="02040502050405020303" pitchFamily="18" charset="0"/>
              </a:rPr>
              <a:t>тиімді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комплаенс-бағдарлама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қылмыстық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іс-әрекеттің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алдын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алу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және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анықтау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жөніндегі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стандарттар</a:t>
            </a:r>
            <a:r>
              <a:rPr lang="ru-RU" sz="1200" dirty="0">
                <a:latin typeface="Georgia" panose="02040502050405020303" pitchFamily="18" charset="0"/>
              </a:rPr>
              <a:t> мен </a:t>
            </a:r>
            <a:r>
              <a:rPr lang="ru-RU" sz="1200" dirty="0" err="1">
                <a:latin typeface="Georgia" panose="02040502050405020303" pitchFamily="18" charset="0"/>
              </a:rPr>
              <a:t>рәсімдерді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белгілеп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қана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қоймай</a:t>
            </a:r>
            <a:r>
              <a:rPr lang="ru-RU" sz="1200" dirty="0">
                <a:latin typeface="Georgia" panose="02040502050405020303" pitchFamily="18" charset="0"/>
              </a:rPr>
              <a:t>, </a:t>
            </a:r>
            <a:r>
              <a:rPr lang="ru-RU" sz="1200" dirty="0" err="1">
                <a:latin typeface="Georgia" panose="02040502050405020303" pitchFamily="18" charset="0"/>
              </a:rPr>
              <a:t>сондай-ақ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іс-әрекеттің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этикалық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бейнесі</a:t>
            </a:r>
            <a:r>
              <a:rPr lang="ru-RU" sz="1200" dirty="0">
                <a:latin typeface="Georgia" panose="02040502050405020303" pitchFamily="18" charset="0"/>
              </a:rPr>
              <a:t> мен </a:t>
            </a:r>
            <a:r>
              <a:rPr lang="ru-RU" sz="1200" dirty="0" err="1">
                <a:latin typeface="Georgia" panose="02040502050405020303" pitchFamily="18" charset="0"/>
              </a:rPr>
              <a:t>заңға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сәйкестігін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көтермелейтін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корпоративтік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мәдениеттің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қалыптасуына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 smtClean="0">
                <a:latin typeface="Georgia" panose="02040502050405020303" pitchFamily="18" charset="0"/>
              </a:rPr>
              <a:t>белсенді</a:t>
            </a:r>
            <a:r>
              <a:rPr lang="ru-RU" sz="1200" dirty="0" smtClean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түрде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ықпал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етуі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тиіс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200" dirty="0">
              <a:latin typeface="Georgia" panose="02040502050405020303" pitchFamily="18" charset="0"/>
            </a:endParaRPr>
          </a:p>
          <a:p>
            <a:pPr algn="just"/>
            <a:r>
              <a:rPr lang="ru-RU" sz="1200" dirty="0">
                <a:latin typeface="Georgia" panose="02040502050405020303" pitchFamily="18" charset="0"/>
              </a:rPr>
              <a:t>2002 </a:t>
            </a:r>
            <a:r>
              <a:rPr lang="ru-RU" sz="1200" dirty="0" err="1">
                <a:latin typeface="Georgia" panose="02040502050405020303" pitchFamily="18" charset="0"/>
              </a:rPr>
              <a:t>жылы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Сарбейнс-Оксли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Заңы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қабылданды</a:t>
            </a:r>
            <a:r>
              <a:rPr lang="ru-RU" sz="1200" dirty="0">
                <a:latin typeface="Georgia" panose="02040502050405020303" pitchFamily="18" charset="0"/>
              </a:rPr>
              <a:t>, </a:t>
            </a:r>
            <a:r>
              <a:rPr lang="ru-RU" sz="1200" dirty="0" err="1">
                <a:latin typeface="Georgia" panose="02040502050405020303" pitchFamily="18" charset="0"/>
              </a:rPr>
              <a:t>ол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қаржылық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қызметті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және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ақпаратты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ашуды</a:t>
            </a:r>
            <a:r>
              <a:rPr lang="ru-RU" sz="1200" dirty="0">
                <a:latin typeface="Georgia" panose="02040502050405020303" pitchFamily="18" charset="0"/>
              </a:rPr>
              <a:t>  </a:t>
            </a:r>
            <a:r>
              <a:rPr lang="ru-RU" sz="1200" dirty="0" smtClean="0">
                <a:latin typeface="Georgia" panose="02040502050405020303" pitchFamily="18" charset="0"/>
              </a:rPr>
              <a:t>(</a:t>
            </a:r>
            <a:r>
              <a:rPr lang="ru-RU" sz="1200" i="1" dirty="0" err="1" smtClean="0">
                <a:latin typeface="Georgia" panose="02040502050405020303" pitchFamily="18" charset="0"/>
              </a:rPr>
              <a:t>есептіліктің</a:t>
            </a:r>
            <a:r>
              <a:rPr lang="ru-RU" sz="1200" i="1" dirty="0" smtClean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бұрмалануына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және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қаржылық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айла-шарғыларға</a:t>
            </a:r>
            <a:r>
              <a:rPr lang="ru-RU" sz="1200" i="1" dirty="0">
                <a:latin typeface="Georgia" panose="02040502050405020303" pitchFamily="18" charset="0"/>
              </a:rPr>
              <a:t>  </a:t>
            </a:r>
            <a:r>
              <a:rPr lang="ru-RU" sz="1200" i="1" dirty="0" err="1">
                <a:latin typeface="Georgia" panose="02040502050405020303" pitchFamily="18" charset="0"/>
              </a:rPr>
              <a:t>байланысты</a:t>
            </a:r>
            <a:r>
              <a:rPr lang="ru-RU" sz="1200" i="1" dirty="0">
                <a:latin typeface="Georgia" panose="02040502050405020303" pitchFamily="18" charset="0"/>
              </a:rPr>
              <a:t> "</a:t>
            </a:r>
            <a:r>
              <a:rPr lang="en-US" sz="1200" i="1" dirty="0">
                <a:latin typeface="Georgia" panose="02040502050405020303" pitchFamily="18" charset="0"/>
              </a:rPr>
              <a:t>Enron" </a:t>
            </a:r>
            <a:r>
              <a:rPr lang="ru-RU" sz="1200" i="1" dirty="0" err="1">
                <a:latin typeface="Georgia" panose="02040502050405020303" pitchFamily="18" charset="0"/>
              </a:rPr>
              <a:t>корпорациясының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банкроттығы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оған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себеп</a:t>
            </a:r>
            <a:r>
              <a:rPr lang="ru-RU" sz="1200" i="1" dirty="0">
                <a:latin typeface="Georgia" panose="02040502050405020303" pitchFamily="18" charset="0"/>
              </a:rPr>
              <a:t> </a:t>
            </a:r>
            <a:r>
              <a:rPr lang="ru-RU" sz="1200" i="1" dirty="0" err="1">
                <a:latin typeface="Georgia" panose="02040502050405020303" pitchFamily="18" charset="0"/>
              </a:rPr>
              <a:t>болды</a:t>
            </a:r>
            <a:r>
              <a:rPr lang="ru-RU" sz="1200" dirty="0">
                <a:latin typeface="Georgia" panose="02040502050405020303" pitchFamily="18" charset="0"/>
              </a:rPr>
              <a:t>), </a:t>
            </a:r>
            <a:r>
              <a:rPr lang="ru-RU" sz="1200" dirty="0" err="1">
                <a:latin typeface="Georgia" panose="02040502050405020303" pitchFamily="18" charset="0"/>
              </a:rPr>
              <a:t>сондай-ақ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корпоративтік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ақпарат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берушілерді</a:t>
            </a:r>
            <a:r>
              <a:rPr lang="ru-RU" sz="1200" dirty="0">
                <a:latin typeface="Georgia" panose="02040502050405020303" pitchFamily="18" charset="0"/>
              </a:rPr>
              <a:t> Компания </a:t>
            </a:r>
            <a:r>
              <a:rPr lang="ru-RU" sz="1200" dirty="0" err="1">
                <a:latin typeface="Georgia" panose="02040502050405020303" pitchFamily="18" charset="0"/>
              </a:rPr>
              <a:t>басшылығының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санкциялары</a:t>
            </a:r>
            <a:r>
              <a:rPr lang="ru-RU" sz="1200" dirty="0">
                <a:latin typeface="Georgia" panose="02040502050405020303" pitchFamily="18" charset="0"/>
              </a:rPr>
              <a:t> мен </a:t>
            </a:r>
            <a:r>
              <a:rPr lang="ru-RU" sz="1200" dirty="0" err="1">
                <a:latin typeface="Georgia" panose="02040502050405020303" pitchFamily="18" charset="0"/>
              </a:rPr>
              <a:t>қудалауларынан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қорғауды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бақылауға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қойылатын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талаптарды</a:t>
            </a:r>
            <a:r>
              <a:rPr lang="ru-RU" sz="1200" dirty="0">
                <a:latin typeface="Georgia" panose="02040502050405020303" pitchFamily="18" charset="0"/>
              </a:rPr>
              <a:t>  </a:t>
            </a:r>
            <a:r>
              <a:rPr lang="ru-RU" sz="1200" dirty="0" err="1">
                <a:latin typeface="Georgia" panose="02040502050405020303" pitchFamily="18" charset="0"/>
              </a:rPr>
              <a:t>енгізді</a:t>
            </a:r>
            <a:r>
              <a:rPr lang="ru-RU" sz="12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200" dirty="0">
              <a:latin typeface="Georgia" panose="02040502050405020303" pitchFamily="18" charset="0"/>
            </a:endParaRPr>
          </a:p>
          <a:p>
            <a:pPr algn="just"/>
            <a:r>
              <a:rPr lang="ru-RU" sz="1200" dirty="0" err="1">
                <a:latin typeface="Georgia" panose="02040502050405020303" pitchFamily="18" charset="0"/>
              </a:rPr>
              <a:t>Комплаенс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тарихы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туралы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айта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отырып</a:t>
            </a:r>
            <a:r>
              <a:rPr lang="ru-RU" sz="1200" dirty="0">
                <a:latin typeface="Georgia" panose="02040502050405020303" pitchFamily="18" charset="0"/>
              </a:rPr>
              <a:t>, 2010 </a:t>
            </a:r>
            <a:r>
              <a:rPr lang="ru-RU" sz="1200" dirty="0" err="1">
                <a:latin typeface="Georgia" panose="02040502050405020303" pitchFamily="18" charset="0"/>
              </a:rPr>
              <a:t>жылы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Ұлыбританияда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қабылданған</a:t>
            </a:r>
            <a:r>
              <a:rPr lang="ru-RU" sz="1200" dirty="0">
                <a:latin typeface="Georgia" panose="02040502050405020303" pitchFamily="18" charset="0"/>
              </a:rPr>
              <a:t> "</a:t>
            </a:r>
            <a:r>
              <a:rPr lang="ru-RU" sz="1200" dirty="0" err="1">
                <a:latin typeface="Georgia" panose="02040502050405020303" pitchFamily="18" charset="0"/>
              </a:rPr>
              <a:t>Парақорлыққа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қарсы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күрес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туралы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заңды</a:t>
            </a:r>
            <a:r>
              <a:rPr lang="ru-RU" sz="1200" dirty="0">
                <a:latin typeface="Georgia" panose="02040502050405020303" pitchFamily="18" charset="0"/>
              </a:rPr>
              <a:t>" </a:t>
            </a:r>
            <a:r>
              <a:rPr lang="ru-RU" sz="1200" dirty="0" err="1">
                <a:latin typeface="Georgia" panose="02040502050405020303" pitchFamily="18" charset="0"/>
              </a:rPr>
              <a:t>атап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өтпеуге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болмайды</a:t>
            </a:r>
            <a:r>
              <a:rPr lang="ru-RU" sz="12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200" dirty="0">
              <a:latin typeface="Georgia" panose="02040502050405020303" pitchFamily="18" charset="0"/>
            </a:endParaRPr>
          </a:p>
          <a:p>
            <a:pPr algn="just"/>
            <a:r>
              <a:rPr lang="ru-RU" sz="1200" dirty="0" err="1">
                <a:latin typeface="Georgia" panose="02040502050405020303" pitchFamily="18" charset="0"/>
              </a:rPr>
              <a:t>Нәтижесінде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комплаенс</a:t>
            </a:r>
            <a:r>
              <a:rPr lang="ru-RU" sz="1200" dirty="0">
                <a:latin typeface="Georgia" panose="02040502050405020303" pitchFamily="18" charset="0"/>
              </a:rPr>
              <a:t> бизнес-</a:t>
            </a:r>
            <a:r>
              <a:rPr lang="ru-RU" sz="1200" dirty="0" err="1">
                <a:latin typeface="Georgia" panose="02040502050405020303" pitchFamily="18" charset="0"/>
              </a:rPr>
              <a:t>ортаның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ең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кең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тараған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және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ажырамас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бөлігіне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айналғаны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соншалық</a:t>
            </a:r>
            <a:r>
              <a:rPr lang="ru-RU" sz="1200" dirty="0">
                <a:latin typeface="Georgia" panose="02040502050405020303" pitchFamily="18" charset="0"/>
              </a:rPr>
              <a:t>,  2014 </a:t>
            </a:r>
            <a:r>
              <a:rPr lang="ru-RU" sz="1200" dirty="0" err="1">
                <a:latin typeface="Georgia" panose="02040502050405020303" pitchFamily="18" charset="0"/>
              </a:rPr>
              <a:t>жылы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Халықаралық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стандарттау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ұйымы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en-US" sz="1200" dirty="0">
                <a:latin typeface="Georgia" panose="02040502050405020303" pitchFamily="18" charset="0"/>
              </a:rPr>
              <a:t>ISO 19600:2014 "</a:t>
            </a:r>
            <a:r>
              <a:rPr lang="ru-RU" sz="1200" dirty="0" err="1">
                <a:latin typeface="Georgia" panose="02040502050405020303" pitchFamily="18" charset="0"/>
              </a:rPr>
              <a:t>Сәйкестікті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басқару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жүйелері"стандартын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әзірлеген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болатын</a:t>
            </a:r>
            <a:r>
              <a:rPr lang="ru-RU" sz="12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200" dirty="0">
              <a:latin typeface="Georgia" panose="02040502050405020303" pitchFamily="18" charset="0"/>
            </a:endParaRPr>
          </a:p>
          <a:p>
            <a:pPr algn="just"/>
            <a:r>
              <a:rPr lang="ru-RU" sz="1200" dirty="0" err="1">
                <a:latin typeface="Georgia" panose="02040502050405020303" pitchFamily="18" charset="0"/>
              </a:rPr>
              <a:t>Қазіргі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таңда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en-US" sz="1200" dirty="0">
                <a:latin typeface="Georgia" panose="02040502050405020303" pitchFamily="18" charset="0"/>
              </a:rPr>
              <a:t>ISO 37301: 2021 " </a:t>
            </a:r>
            <a:r>
              <a:rPr lang="ru-RU" sz="1200" dirty="0" err="1">
                <a:latin typeface="Georgia" panose="02040502050405020303" pitchFamily="18" charset="0"/>
              </a:rPr>
              <a:t>Сәйкестікті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басқару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жүйесі-қолдану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нұсқаулығымен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бірге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талаптар</a:t>
            </a:r>
            <a:r>
              <a:rPr lang="ru-RU" sz="1200" dirty="0">
                <a:latin typeface="Georgia" panose="02040502050405020303" pitchFamily="18" charset="0"/>
              </a:rPr>
              <a:t> " </a:t>
            </a:r>
            <a:r>
              <a:rPr lang="ru-RU" sz="1200" dirty="0" err="1">
                <a:latin typeface="Georgia" panose="02040502050405020303" pitchFamily="18" charset="0"/>
              </a:rPr>
              <a:t>бұрын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қабылданған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en-US" sz="1200" dirty="0">
                <a:latin typeface="Georgia" panose="02040502050405020303" pitchFamily="18" charset="0"/>
              </a:rPr>
              <a:t>ISO 19600:2014"</a:t>
            </a:r>
            <a:r>
              <a:rPr lang="ru-RU" sz="1200" dirty="0" err="1">
                <a:latin typeface="Georgia" panose="02040502050405020303" pitchFamily="18" charset="0"/>
              </a:rPr>
              <a:t>сәйкестікті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басқару</a:t>
            </a:r>
            <a:r>
              <a:rPr lang="ru-RU" sz="1200" dirty="0">
                <a:latin typeface="Georgia" panose="02040502050405020303" pitchFamily="18" charset="0"/>
              </a:rPr>
              <a:t> </a:t>
            </a:r>
            <a:r>
              <a:rPr lang="ru-RU" sz="1200" dirty="0" err="1">
                <a:latin typeface="Georgia" panose="02040502050405020303" pitchFamily="18" charset="0"/>
              </a:rPr>
              <a:t>жүйелерін</a:t>
            </a:r>
            <a:r>
              <a:rPr lang="ru-RU" sz="1200" dirty="0">
                <a:latin typeface="Georgia" panose="02040502050405020303" pitchFamily="18" charset="0"/>
              </a:rPr>
              <a:t>" </a:t>
            </a:r>
            <a:r>
              <a:rPr lang="ru-RU" sz="1200" dirty="0" err="1">
                <a:latin typeface="Georgia" panose="02040502050405020303" pitchFamily="18" charset="0"/>
              </a:rPr>
              <a:t>ауыстырды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  <a:r>
              <a:rPr lang="ru-RU" sz="11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1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356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Georgia" panose="02040502050405020303" pitchFamily="18" charset="0"/>
              </a:rPr>
              <a:t>Комплаенс</a:t>
            </a:r>
            <a:r>
              <a:rPr lang="ru-RU" b="1" dirty="0" smtClean="0"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latin typeface="Georgia" panose="02040502050405020303" pitchFamily="18" charset="0"/>
              </a:rPr>
              <a:t>туралы</a:t>
            </a:r>
            <a:r>
              <a:rPr lang="ru-RU" b="1" dirty="0" smtClean="0">
                <a:latin typeface="Georgia" panose="02040502050405020303" pitchFamily="18" charset="0"/>
              </a:rPr>
              <a:t> </a:t>
            </a:r>
            <a:endParaRPr lang="aa-ET" b="1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B2D36B-5080-423B-A4FF-98814AA08499}"/>
              </a:ext>
            </a:extLst>
          </p:cNvPr>
          <p:cNvSpPr txBox="1"/>
          <p:nvPr/>
        </p:nvSpPr>
        <p:spPr>
          <a:xfrm>
            <a:off x="136513" y="2640716"/>
            <a:ext cx="35663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 </a:t>
            </a:r>
          </a:p>
          <a:p>
            <a:pPr algn="just"/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заңнаманы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бұзуға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жол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бермеу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жемқорлықтың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алудың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негізін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қалаушы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қағидаттарды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сақтау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болып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табылатын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ережелер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мен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рәсімдер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жүйесі</a:t>
            </a:r>
            <a:endParaRPr lang="ru-RU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82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3999189" y="153120"/>
            <a:ext cx="640680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Реттеу</a:t>
            </a:r>
            <a:r>
              <a:rPr lang="ru-RU" sz="17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302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жемқорлыққа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іс-қимыл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 </a:t>
            </a: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ҚР</a:t>
            </a:r>
          </a:p>
          <a:p>
            <a:pPr marL="7302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Заңы</a:t>
            </a:r>
            <a:r>
              <a:rPr lang="en-US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OCC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іскерлік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этика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кодексі</a:t>
            </a: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730250" indent="-285750" algn="just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kk-KZ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en-US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жемқорлыққа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іс-қимыл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саласындағы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</a:t>
            </a:r>
            <a:endParaRPr lang="ru-RU" sz="17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Заңнаманы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бұзумен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кез-келген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оқыс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келесі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салдарларға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әкеп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соқтыруы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мүмкін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екенін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білу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маңызды</a:t>
            </a:r>
            <a:r>
              <a:rPr lang="ru-RU" sz="17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17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OCC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қаржылық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шығындарға</a:t>
            </a:r>
            <a:endParaRPr lang="ru-RU" sz="17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OCC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оның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қатысушыларының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беделіне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нұқсан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келтіруге</a:t>
            </a:r>
            <a:endParaRPr lang="ru-RU" sz="17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жұмыскерлеріне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салынған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айыппұлдарға</a:t>
            </a:r>
            <a:endParaRPr lang="ru-RU" sz="17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жұмыскерлеріне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қылмыстық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тергеуге</a:t>
            </a:r>
            <a:endParaRPr lang="ru-RU" sz="17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  <a:defRPr sz="2400" b="1">
                <a:solidFill>
                  <a:srgbClr val="535353"/>
                </a:solidFill>
                <a:latin typeface="Akrobat Light"/>
                <a:ea typeface="Akrobat Light"/>
                <a:cs typeface="Akrobat Light"/>
                <a:sym typeface="Akrobat Light"/>
              </a:defRPr>
            </a:pP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функциясының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sz="17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міндеттері</a:t>
            </a:r>
            <a:r>
              <a:rPr lang="ru-RU" sz="17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17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ҚР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заңнамасын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ОСС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жемқорлыққа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рәсімдерін</a:t>
            </a: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сақтауды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7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тәуекелі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жоғары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бизнес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бағыттарын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тәуекелдерінің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индикаторларын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сәйкестендіру</a:t>
            </a:r>
            <a:endParaRPr lang="ru-RU" sz="17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құрылымдық</a:t>
            </a:r>
            <a:r>
              <a:rPr lang="ru-RU" sz="17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бөлімшелерге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тәуекелдер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комплаенсін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сәйкестендіруге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көрсету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оларды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барынша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азайту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іс-шараларды</a:t>
            </a:r>
            <a:r>
              <a:rPr lang="ru-RU" sz="17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орындау</a:t>
            </a:r>
            <a:endParaRPr lang="ru-RU" sz="17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356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Georgia" panose="02040502050405020303" pitchFamily="18" charset="0"/>
              </a:rPr>
              <a:t>Комплаенс</a:t>
            </a:r>
            <a:r>
              <a:rPr lang="ru-RU" b="1" dirty="0" smtClean="0"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latin typeface="Georgia" panose="02040502050405020303" pitchFamily="18" charset="0"/>
              </a:rPr>
              <a:t>туралы</a:t>
            </a:r>
            <a:r>
              <a:rPr lang="ru-RU" b="1" dirty="0" smtClean="0">
                <a:latin typeface="Georgia" panose="02040502050405020303" pitchFamily="18" charset="0"/>
              </a:rPr>
              <a:t> </a:t>
            </a:r>
            <a:endParaRPr lang="aa-ET" b="1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B2D36B-5080-423B-A4FF-98814AA08499}"/>
              </a:ext>
            </a:extLst>
          </p:cNvPr>
          <p:cNvSpPr txBox="1"/>
          <p:nvPr/>
        </p:nvSpPr>
        <p:spPr>
          <a:xfrm>
            <a:off x="136513" y="2640716"/>
            <a:ext cx="3566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Georgia" panose="02040502050405020303" pitchFamily="18" charset="0"/>
              </a:rPr>
              <a:t>"</a:t>
            </a:r>
            <a:r>
              <a:rPr lang="ru-RU" dirty="0" err="1">
                <a:latin typeface="Georgia" panose="02040502050405020303" pitchFamily="18" charset="0"/>
              </a:rPr>
              <a:t>Комплаенс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мәдениетін</a:t>
            </a:r>
            <a:r>
              <a:rPr lang="ru-RU" dirty="0">
                <a:latin typeface="Georgia" panose="02040502050405020303" pitchFamily="18" charset="0"/>
              </a:rPr>
              <a:t>" </a:t>
            </a:r>
            <a:r>
              <a:rPr lang="ru-RU" dirty="0" err="1">
                <a:latin typeface="Georgia" panose="02040502050405020303" pitchFamily="18" charset="0"/>
              </a:rPr>
              <a:t>қалыптастыру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және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жетілдіру</a:t>
            </a:r>
            <a:r>
              <a:rPr lang="ru-RU" dirty="0">
                <a:latin typeface="Georgia" panose="02040502050405020303" pitchFamily="18" charset="0"/>
              </a:rPr>
              <a:t> - </a:t>
            </a:r>
            <a:r>
              <a:rPr lang="ru-RU" dirty="0" err="1">
                <a:latin typeface="Georgia" panose="02040502050405020303" pitchFamily="18" charset="0"/>
              </a:rPr>
              <a:t>бұл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онсыз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компанияда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дұрыс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процестерді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құру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мүмкіндігі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болмайтын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маңызды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құрал</a:t>
            </a:r>
            <a:r>
              <a:rPr lang="ru-RU" dirty="0">
                <a:latin typeface="Georgia" panose="02040502050405020303" pitchFamily="18" charset="0"/>
              </a:rPr>
              <a:t> </a:t>
            </a:r>
            <a:endParaRPr lang="aa-ET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39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3393</TotalTime>
  <Words>429</Words>
  <Application>Microsoft Office PowerPoint</Application>
  <PresentationFormat>Произвольный</PresentationFormat>
  <Paragraphs>33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Akrobat Light</vt:lpstr>
      <vt:lpstr>Arial</vt:lpstr>
      <vt:lpstr>Calibri</vt:lpstr>
      <vt:lpstr>Georgia</vt:lpstr>
      <vt:lpstr>Tahoma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ру.cdr</dc:title>
  <dc:creator>USER</dc:creator>
  <cp:lastModifiedBy>Сатенбаева Индира Жазыкбаевна</cp:lastModifiedBy>
  <cp:revision>163</cp:revision>
  <dcterms:created xsi:type="dcterms:W3CDTF">2021-07-26T12:51:53Z</dcterms:created>
  <dcterms:modified xsi:type="dcterms:W3CDTF">2025-04-17T04:50:28Z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2021-07-26T00:00:00Z</vt:filetime>
  </property>
</Properties>
</file>