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8" r:id="rId2"/>
    <p:sldId id="287" r:id="rId3"/>
    <p:sldId id="288" r:id="rId4"/>
    <p:sldId id="289" r:id="rId5"/>
    <p:sldId id="290" r:id="rId6"/>
  </p:sldIdLst>
  <p:sldSz cx="10680700" cy="7556500"/>
  <p:notesSz cx="10680700" cy="75565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AB6"/>
    <a:srgbClr val="0772BA"/>
    <a:srgbClr val="1D8ACB"/>
    <a:srgbClr val="1AA1DB"/>
    <a:srgbClr val="0677BD"/>
    <a:srgbClr val="0971B4"/>
    <a:srgbClr val="0B69A9"/>
    <a:srgbClr val="26579A"/>
    <a:srgbClr val="3978BD"/>
    <a:srgbClr val="3D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C13974-DE39-47CE-B7EE-F2CA74F48068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aa-ET"/>
        </a:p>
      </dgm:t>
    </dgm:pt>
    <dgm:pt modelId="{762C0EE3-5317-4227-8F95-649A532531F2}">
      <dgm:prSet phldrT="[Текст]" custT="1"/>
      <dgm:spPr/>
      <dgm:t>
        <a:bodyPr/>
        <a:lstStyle/>
        <a:p>
          <a:r>
            <a:rPr lang="ru-RU" sz="1000" dirty="0">
              <a:latin typeface="Georgia" panose="02040502050405020303" pitchFamily="18" charset="0"/>
              <a:ea typeface="Calibri" panose="020F0502020204030204" pitchFamily="34" charset="0"/>
            </a:rPr>
            <a:t>лицо, исполняющее управленческие функции</a:t>
          </a:r>
          <a:endParaRPr lang="aa-ET" sz="600" dirty="0"/>
        </a:p>
      </dgm:t>
    </dgm:pt>
    <dgm:pt modelId="{2500BF88-CF78-4F56-AC89-0A084231DD01}" type="parTrans" cxnId="{3E287835-1BD7-4729-A5CA-137595923231}">
      <dgm:prSet/>
      <dgm:spPr/>
      <dgm:t>
        <a:bodyPr/>
        <a:lstStyle/>
        <a:p>
          <a:endParaRPr lang="aa-ET"/>
        </a:p>
      </dgm:t>
    </dgm:pt>
    <dgm:pt modelId="{2ADF8D01-7AEF-48AB-8776-949566B52ABC}" type="sibTrans" cxnId="{3E287835-1BD7-4729-A5CA-137595923231}">
      <dgm:prSet/>
      <dgm:spPr/>
      <dgm:t>
        <a:bodyPr/>
        <a:lstStyle/>
        <a:p>
          <a:endParaRPr lang="aa-ET"/>
        </a:p>
      </dgm:t>
    </dgm:pt>
    <dgm:pt modelId="{510FB240-D4AE-4A3C-B1BA-005A6850C4E1}">
      <dgm:prSet phldrT="[Текст]" custT="1"/>
      <dgm:spPr/>
      <dgm:t>
        <a:bodyPr/>
        <a:lstStyle/>
        <a:p>
          <a:pPr algn="just">
            <a:buFont typeface="Arial" panose="020B0604020202020204" pitchFamily="34" charset="0"/>
            <a:buNone/>
          </a:pPr>
          <a:r>
            <a:rPr lang="ru-RU" sz="1400" kern="1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это лицо, постоянно, временно либо по специальному полномочию исполняющее </a:t>
          </a:r>
          <a:r>
            <a:rPr lang="ru-RU" sz="1400" kern="1200" dirty="0">
              <a:solidFill>
                <a:srgbClr val="C00000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организационно-распорядительные или административно-хозяйственные функции </a:t>
          </a:r>
          <a:r>
            <a:rPr lang="ru-RU" sz="1400" kern="1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в указанных организациях</a:t>
          </a:r>
          <a:endParaRPr lang="aa-ET" sz="1400" kern="1200" dirty="0">
            <a:solidFill>
              <a:schemeClr val="tx1"/>
            </a:solidFill>
            <a:latin typeface="Georgia" panose="02040502050405020303" pitchFamily="18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38A4D5-CB9F-432D-8C30-3284678EB35D}" type="parTrans" cxnId="{6B01134A-3830-45EC-B3F2-8DDD9ED435E6}">
      <dgm:prSet/>
      <dgm:spPr/>
      <dgm:t>
        <a:bodyPr/>
        <a:lstStyle/>
        <a:p>
          <a:endParaRPr lang="aa-ET"/>
        </a:p>
      </dgm:t>
    </dgm:pt>
    <dgm:pt modelId="{F02EEE2C-781C-40FA-AD75-AD6A6DAC0E25}" type="sibTrans" cxnId="{6B01134A-3830-45EC-B3F2-8DDD9ED435E6}">
      <dgm:prSet/>
      <dgm:spPr/>
      <dgm:t>
        <a:bodyPr/>
        <a:lstStyle/>
        <a:p>
          <a:endParaRPr lang="aa-ET"/>
        </a:p>
      </dgm:t>
    </dgm:pt>
    <dgm:pt modelId="{8FD58EF6-889F-4211-B844-09B22631C1D7}">
      <dgm:prSet phldrT="[Текст]"/>
      <dgm:spPr/>
      <dgm:t>
        <a:bodyPr/>
        <a:lstStyle/>
        <a:p>
          <a:r>
            <a:rPr lang="ru-RU" dirty="0">
              <a:latin typeface="Georgia" panose="02040502050405020303" pitchFamily="18" charset="0"/>
              <a:ea typeface="Calibri" panose="020F0502020204030204" pitchFamily="34" charset="0"/>
            </a:rPr>
            <a:t>организационно-распорядительные функции </a:t>
          </a:r>
          <a:endParaRPr lang="aa-ET" dirty="0"/>
        </a:p>
      </dgm:t>
    </dgm:pt>
    <dgm:pt modelId="{5781ED2C-E6E8-4A05-A0B2-0AAB7CE7A993}" type="parTrans" cxnId="{90EA1D45-20F8-4835-8C08-B69CF4808540}">
      <dgm:prSet/>
      <dgm:spPr/>
      <dgm:t>
        <a:bodyPr/>
        <a:lstStyle/>
        <a:p>
          <a:endParaRPr lang="aa-ET"/>
        </a:p>
      </dgm:t>
    </dgm:pt>
    <dgm:pt modelId="{867A1E65-4F10-4368-ACF0-6BD248FCCEB8}" type="sibTrans" cxnId="{90EA1D45-20F8-4835-8C08-B69CF4808540}">
      <dgm:prSet/>
      <dgm:spPr/>
      <dgm:t>
        <a:bodyPr/>
        <a:lstStyle/>
        <a:p>
          <a:endParaRPr lang="aa-ET"/>
        </a:p>
      </dgm:t>
    </dgm:pt>
    <dgm:pt modelId="{FC77F218-CE04-420F-ABB6-309F74CDEF0B}">
      <dgm:prSet phldrT="[Текст]" custT="1"/>
      <dgm:spPr/>
      <dgm:t>
        <a:bodyPr/>
        <a:lstStyle/>
        <a:p>
          <a:pPr algn="just">
            <a:buFontTx/>
            <a:buNone/>
          </a:pPr>
          <a:r>
            <a:rPr lang="ru-RU" sz="14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предоставленное в установленном законом РК порядке право издавать приказы и распоряжения, обязательные для исполнения подчиненными по службе лицами, а также применять меры поощрения и дисциплинарные взыскания в отношении подчиненных.</a:t>
          </a:r>
          <a:endParaRPr lang="aa-ET" sz="1400" kern="1200" dirty="0">
            <a:solidFill>
              <a:prstClr val="black"/>
            </a:solidFill>
            <a:latin typeface="Georgia" panose="02040502050405020303" pitchFamily="18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0371B12-D30F-4E18-8A8B-0122BED37D8E}" type="parTrans" cxnId="{95AA034B-1C80-44DA-870E-5225D3AEF5D2}">
      <dgm:prSet/>
      <dgm:spPr/>
      <dgm:t>
        <a:bodyPr/>
        <a:lstStyle/>
        <a:p>
          <a:endParaRPr lang="aa-ET"/>
        </a:p>
      </dgm:t>
    </dgm:pt>
    <dgm:pt modelId="{7184D10C-854D-441B-97F5-BEB0E19308E3}" type="sibTrans" cxnId="{95AA034B-1C80-44DA-870E-5225D3AEF5D2}">
      <dgm:prSet/>
      <dgm:spPr/>
      <dgm:t>
        <a:bodyPr/>
        <a:lstStyle/>
        <a:p>
          <a:endParaRPr lang="aa-ET"/>
        </a:p>
      </dgm:t>
    </dgm:pt>
    <dgm:pt modelId="{1F8BD051-82A2-4016-811E-712057EA6A88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dirty="0">
              <a:latin typeface="Georgia" panose="02040502050405020303" pitchFamily="18" charset="0"/>
            </a:rPr>
            <a:t>Административно хозяйственные функции. </a:t>
          </a:r>
          <a:endParaRPr lang="aa-ET" dirty="0"/>
        </a:p>
      </dgm:t>
    </dgm:pt>
    <dgm:pt modelId="{776AE059-FBAD-45FF-9455-7148CFF0DA9F}" type="parTrans" cxnId="{F9726EE8-8989-49EF-88EB-41CE563CD611}">
      <dgm:prSet/>
      <dgm:spPr/>
      <dgm:t>
        <a:bodyPr/>
        <a:lstStyle/>
        <a:p>
          <a:endParaRPr lang="aa-ET"/>
        </a:p>
      </dgm:t>
    </dgm:pt>
    <dgm:pt modelId="{592CE613-4AE9-4953-A579-3F70447FE7EE}" type="sibTrans" cxnId="{F9726EE8-8989-49EF-88EB-41CE563CD611}">
      <dgm:prSet/>
      <dgm:spPr/>
      <dgm:t>
        <a:bodyPr/>
        <a:lstStyle/>
        <a:p>
          <a:endParaRPr lang="aa-ET"/>
        </a:p>
      </dgm:t>
    </dgm:pt>
    <dgm:pt modelId="{A849383B-7EE3-4663-B100-6753FB22809F}">
      <dgm:prSet phldrT="[Текст]" custT="1"/>
      <dgm:spPr/>
      <dgm:t>
        <a:bodyPr/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ru-RU" sz="12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</a:t>
          </a:r>
          <a:r>
            <a:rPr lang="ru-RU" sz="14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предоставленное в установленном законом РК порядке право управления и распоряжения имуществом, находящимся на балансе организации</a:t>
          </a:r>
          <a:endParaRPr lang="aa-ET" sz="1400" kern="1200" dirty="0">
            <a:solidFill>
              <a:prstClr val="black"/>
            </a:solidFill>
            <a:latin typeface="Georgia" panose="02040502050405020303" pitchFamily="18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9DAACFF-1FCD-4757-8F83-338BBCC108C5}" type="parTrans" cxnId="{22DD5B4C-995E-43B1-BEBF-637E64B89AD1}">
      <dgm:prSet/>
      <dgm:spPr/>
      <dgm:t>
        <a:bodyPr/>
        <a:lstStyle/>
        <a:p>
          <a:endParaRPr lang="aa-ET"/>
        </a:p>
      </dgm:t>
    </dgm:pt>
    <dgm:pt modelId="{31E34CFA-82BB-44A6-88F6-B78A119713A6}" type="sibTrans" cxnId="{22DD5B4C-995E-43B1-BEBF-637E64B89AD1}">
      <dgm:prSet/>
      <dgm:spPr/>
      <dgm:t>
        <a:bodyPr/>
        <a:lstStyle/>
        <a:p>
          <a:endParaRPr lang="aa-ET"/>
        </a:p>
      </dgm:t>
    </dgm:pt>
    <dgm:pt modelId="{BCE560AA-0906-4B49-8B42-9CF664E1ED0A}" type="pres">
      <dgm:prSet presAssocID="{C1C13974-DE39-47CE-B7EE-F2CA74F480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1BFD4D-E2EC-43D2-91AF-D0717D194509}" type="pres">
      <dgm:prSet presAssocID="{762C0EE3-5317-4227-8F95-649A532531F2}" presName="composite" presStyleCnt="0"/>
      <dgm:spPr/>
    </dgm:pt>
    <dgm:pt modelId="{16DE403C-2439-49FC-8C67-9B6F925F332C}" type="pres">
      <dgm:prSet presAssocID="{762C0EE3-5317-4227-8F95-649A532531F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7ED0E-D3EF-402D-A69B-7B8B570AE4D9}" type="pres">
      <dgm:prSet presAssocID="{762C0EE3-5317-4227-8F95-649A532531F2}" presName="descendantText" presStyleLbl="alignAcc1" presStyleIdx="0" presStyleCnt="3" custLinFactNeighborX="8105" custLinFactNeighborY="1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FAC6DE-6F55-4A56-A66C-A51B07E499DE}" type="pres">
      <dgm:prSet presAssocID="{2ADF8D01-7AEF-48AB-8776-949566B52ABC}" presName="sp" presStyleCnt="0"/>
      <dgm:spPr/>
    </dgm:pt>
    <dgm:pt modelId="{6ED9EC39-B233-40FD-9194-BFB8ED074B35}" type="pres">
      <dgm:prSet presAssocID="{8FD58EF6-889F-4211-B844-09B22631C1D7}" presName="composite" presStyleCnt="0"/>
      <dgm:spPr/>
    </dgm:pt>
    <dgm:pt modelId="{BBD3CE7D-1387-46CE-943B-2281C6928B1A}" type="pres">
      <dgm:prSet presAssocID="{8FD58EF6-889F-4211-B844-09B22631C1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583DF0-4D11-449B-A6E2-791BC5832B26}" type="pres">
      <dgm:prSet presAssocID="{8FD58EF6-889F-4211-B844-09B22631C1D7}" presName="descendantText" presStyleLbl="alignAcc1" presStyleIdx="1" presStyleCnt="3" custLinFactNeighborX="10722" custLinFactNeighborY="5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256E6-8275-45BF-9B73-9D7406FC5557}" type="pres">
      <dgm:prSet presAssocID="{867A1E65-4F10-4368-ACF0-6BD248FCCEB8}" presName="sp" presStyleCnt="0"/>
      <dgm:spPr/>
    </dgm:pt>
    <dgm:pt modelId="{44BA4B89-CF5D-474F-8B5D-04D22E29A363}" type="pres">
      <dgm:prSet presAssocID="{1F8BD051-82A2-4016-811E-712057EA6A88}" presName="composite" presStyleCnt="0"/>
      <dgm:spPr/>
    </dgm:pt>
    <dgm:pt modelId="{3114AB89-39D4-4F95-A85F-F0BBC366CA29}" type="pres">
      <dgm:prSet presAssocID="{1F8BD051-82A2-4016-811E-712057EA6A8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A27428-AAFF-41CD-85DC-A0DCB78A2157}" type="pres">
      <dgm:prSet presAssocID="{1F8BD051-82A2-4016-811E-712057EA6A88}" presName="descendantText" presStyleLbl="alignAcc1" presStyleIdx="2" presStyleCnt="3" custLinFactNeighborX="-81" custLinFactNeighborY="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01134A-3830-45EC-B3F2-8DDD9ED435E6}" srcId="{762C0EE3-5317-4227-8F95-649A532531F2}" destId="{510FB240-D4AE-4A3C-B1BA-005A6850C4E1}" srcOrd="0" destOrd="0" parTransId="{F338A4D5-CB9F-432D-8C30-3284678EB35D}" sibTransId="{F02EEE2C-781C-40FA-AD75-AD6A6DAC0E25}"/>
    <dgm:cxn modelId="{8528142C-916B-4C6C-8090-789484DEB965}" type="presOf" srcId="{A849383B-7EE3-4663-B100-6753FB22809F}" destId="{3FA27428-AAFF-41CD-85DC-A0DCB78A2157}" srcOrd="0" destOrd="0" presId="urn:microsoft.com/office/officeart/2005/8/layout/chevron2"/>
    <dgm:cxn modelId="{02A22431-C632-43E8-804F-CF7BA0215F51}" type="presOf" srcId="{8FD58EF6-889F-4211-B844-09B22631C1D7}" destId="{BBD3CE7D-1387-46CE-943B-2281C6928B1A}" srcOrd="0" destOrd="0" presId="urn:microsoft.com/office/officeart/2005/8/layout/chevron2"/>
    <dgm:cxn modelId="{90EA1D45-20F8-4835-8C08-B69CF4808540}" srcId="{C1C13974-DE39-47CE-B7EE-F2CA74F48068}" destId="{8FD58EF6-889F-4211-B844-09B22631C1D7}" srcOrd="1" destOrd="0" parTransId="{5781ED2C-E6E8-4A05-A0B2-0AAB7CE7A993}" sibTransId="{867A1E65-4F10-4368-ACF0-6BD248FCCEB8}"/>
    <dgm:cxn modelId="{F515909A-3A85-429F-BB77-38331F9B1B2F}" type="presOf" srcId="{510FB240-D4AE-4A3C-B1BA-005A6850C4E1}" destId="{4A97ED0E-D3EF-402D-A69B-7B8B570AE4D9}" srcOrd="0" destOrd="0" presId="urn:microsoft.com/office/officeart/2005/8/layout/chevron2"/>
    <dgm:cxn modelId="{35493FBE-3422-4FF9-A6F1-9DB0556C0BE8}" type="presOf" srcId="{FC77F218-CE04-420F-ABB6-309F74CDEF0B}" destId="{8C583DF0-4D11-449B-A6E2-791BC5832B26}" srcOrd="0" destOrd="0" presId="urn:microsoft.com/office/officeart/2005/8/layout/chevron2"/>
    <dgm:cxn modelId="{1D0CED76-AD9D-4E06-8C31-086899400133}" type="presOf" srcId="{C1C13974-DE39-47CE-B7EE-F2CA74F48068}" destId="{BCE560AA-0906-4B49-8B42-9CF664E1ED0A}" srcOrd="0" destOrd="0" presId="urn:microsoft.com/office/officeart/2005/8/layout/chevron2"/>
    <dgm:cxn modelId="{F9726EE8-8989-49EF-88EB-41CE563CD611}" srcId="{C1C13974-DE39-47CE-B7EE-F2CA74F48068}" destId="{1F8BD051-82A2-4016-811E-712057EA6A88}" srcOrd="2" destOrd="0" parTransId="{776AE059-FBAD-45FF-9455-7148CFF0DA9F}" sibTransId="{592CE613-4AE9-4953-A579-3F70447FE7EE}"/>
    <dgm:cxn modelId="{95AA034B-1C80-44DA-870E-5225D3AEF5D2}" srcId="{8FD58EF6-889F-4211-B844-09B22631C1D7}" destId="{FC77F218-CE04-420F-ABB6-309F74CDEF0B}" srcOrd="0" destOrd="0" parTransId="{10371B12-D30F-4E18-8A8B-0122BED37D8E}" sibTransId="{7184D10C-854D-441B-97F5-BEB0E19308E3}"/>
    <dgm:cxn modelId="{2553EE80-99E2-4153-9124-2D65B8649549}" type="presOf" srcId="{1F8BD051-82A2-4016-811E-712057EA6A88}" destId="{3114AB89-39D4-4F95-A85F-F0BBC366CA29}" srcOrd="0" destOrd="0" presId="urn:microsoft.com/office/officeart/2005/8/layout/chevron2"/>
    <dgm:cxn modelId="{22DD5B4C-995E-43B1-BEBF-637E64B89AD1}" srcId="{1F8BD051-82A2-4016-811E-712057EA6A88}" destId="{A849383B-7EE3-4663-B100-6753FB22809F}" srcOrd="0" destOrd="0" parTransId="{29DAACFF-1FCD-4757-8F83-338BBCC108C5}" sibTransId="{31E34CFA-82BB-44A6-88F6-B78A119713A6}"/>
    <dgm:cxn modelId="{CDA72E18-7F0F-4740-B5E0-5FF21CDDAA1F}" type="presOf" srcId="{762C0EE3-5317-4227-8F95-649A532531F2}" destId="{16DE403C-2439-49FC-8C67-9B6F925F332C}" srcOrd="0" destOrd="0" presId="urn:microsoft.com/office/officeart/2005/8/layout/chevron2"/>
    <dgm:cxn modelId="{3E287835-1BD7-4729-A5CA-137595923231}" srcId="{C1C13974-DE39-47CE-B7EE-F2CA74F48068}" destId="{762C0EE3-5317-4227-8F95-649A532531F2}" srcOrd="0" destOrd="0" parTransId="{2500BF88-CF78-4F56-AC89-0A084231DD01}" sibTransId="{2ADF8D01-7AEF-48AB-8776-949566B52ABC}"/>
    <dgm:cxn modelId="{AEFC41BF-5857-44FA-AAC2-FF756569937C}" type="presParOf" srcId="{BCE560AA-0906-4B49-8B42-9CF664E1ED0A}" destId="{811BFD4D-E2EC-43D2-91AF-D0717D194509}" srcOrd="0" destOrd="0" presId="urn:microsoft.com/office/officeart/2005/8/layout/chevron2"/>
    <dgm:cxn modelId="{6FCC89C9-359B-4C3F-AE9F-3EADEF991A8F}" type="presParOf" srcId="{811BFD4D-E2EC-43D2-91AF-D0717D194509}" destId="{16DE403C-2439-49FC-8C67-9B6F925F332C}" srcOrd="0" destOrd="0" presId="urn:microsoft.com/office/officeart/2005/8/layout/chevron2"/>
    <dgm:cxn modelId="{004C1318-0F87-4FB4-BA0A-B8F99688D99C}" type="presParOf" srcId="{811BFD4D-E2EC-43D2-91AF-D0717D194509}" destId="{4A97ED0E-D3EF-402D-A69B-7B8B570AE4D9}" srcOrd="1" destOrd="0" presId="urn:microsoft.com/office/officeart/2005/8/layout/chevron2"/>
    <dgm:cxn modelId="{24587C6A-50DD-4996-9E45-8BDE0044F8C4}" type="presParOf" srcId="{BCE560AA-0906-4B49-8B42-9CF664E1ED0A}" destId="{7AFAC6DE-6F55-4A56-A66C-A51B07E499DE}" srcOrd="1" destOrd="0" presId="urn:microsoft.com/office/officeart/2005/8/layout/chevron2"/>
    <dgm:cxn modelId="{4FB0D0B4-E240-4315-BF07-A3F838609E2B}" type="presParOf" srcId="{BCE560AA-0906-4B49-8B42-9CF664E1ED0A}" destId="{6ED9EC39-B233-40FD-9194-BFB8ED074B35}" srcOrd="2" destOrd="0" presId="urn:microsoft.com/office/officeart/2005/8/layout/chevron2"/>
    <dgm:cxn modelId="{5FBF8970-72BA-4F09-A8AB-36C66A289B46}" type="presParOf" srcId="{6ED9EC39-B233-40FD-9194-BFB8ED074B35}" destId="{BBD3CE7D-1387-46CE-943B-2281C6928B1A}" srcOrd="0" destOrd="0" presId="urn:microsoft.com/office/officeart/2005/8/layout/chevron2"/>
    <dgm:cxn modelId="{2AFB0A3E-B592-4113-829D-992C64D28BB3}" type="presParOf" srcId="{6ED9EC39-B233-40FD-9194-BFB8ED074B35}" destId="{8C583DF0-4D11-449B-A6E2-791BC5832B26}" srcOrd="1" destOrd="0" presId="urn:microsoft.com/office/officeart/2005/8/layout/chevron2"/>
    <dgm:cxn modelId="{C51807C1-F02E-41A8-A819-E18C52C38E98}" type="presParOf" srcId="{BCE560AA-0906-4B49-8B42-9CF664E1ED0A}" destId="{D13256E6-8275-45BF-9B73-9D7406FC5557}" srcOrd="3" destOrd="0" presId="urn:microsoft.com/office/officeart/2005/8/layout/chevron2"/>
    <dgm:cxn modelId="{E03D93D3-AE6C-4BE5-9441-EFBD22AD80EA}" type="presParOf" srcId="{BCE560AA-0906-4B49-8B42-9CF664E1ED0A}" destId="{44BA4B89-CF5D-474F-8B5D-04D22E29A363}" srcOrd="4" destOrd="0" presId="urn:microsoft.com/office/officeart/2005/8/layout/chevron2"/>
    <dgm:cxn modelId="{DC74BC38-EEEF-4515-8A19-B3839357EC29}" type="presParOf" srcId="{44BA4B89-CF5D-474F-8B5D-04D22E29A363}" destId="{3114AB89-39D4-4F95-A85F-F0BBC366CA29}" srcOrd="0" destOrd="0" presId="urn:microsoft.com/office/officeart/2005/8/layout/chevron2"/>
    <dgm:cxn modelId="{D33B6E5A-5840-426C-A118-AD6E44127D0F}" type="presParOf" srcId="{44BA4B89-CF5D-474F-8B5D-04D22E29A363}" destId="{3FA27428-AAFF-41CD-85DC-A0DCB78A215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E403C-2439-49FC-8C67-9B6F925F332C}">
      <dsp:nvSpPr>
        <dsp:cNvPr id="0" name=""/>
        <dsp:cNvSpPr/>
      </dsp:nvSpPr>
      <dsp:spPr>
        <a:xfrm rot="5400000">
          <a:off x="-258419" y="262829"/>
          <a:ext cx="1722795" cy="120595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Georgia" panose="02040502050405020303" pitchFamily="18" charset="0"/>
              <a:ea typeface="Calibri" panose="020F0502020204030204" pitchFamily="34" charset="0"/>
            </a:rPr>
            <a:t>лицо, исполняющее управленческие функции</a:t>
          </a:r>
          <a:endParaRPr lang="aa-ET" sz="600" kern="1200" dirty="0"/>
        </a:p>
      </dsp:txBody>
      <dsp:txXfrm rot="-5400000">
        <a:off x="1" y="607387"/>
        <a:ext cx="1205956" cy="516839"/>
      </dsp:txXfrm>
    </dsp:sp>
    <dsp:sp modelId="{4A97ED0E-D3EF-402D-A69B-7B8B570AE4D9}">
      <dsp:nvSpPr>
        <dsp:cNvPr id="0" name=""/>
        <dsp:cNvSpPr/>
      </dsp:nvSpPr>
      <dsp:spPr>
        <a:xfrm rot="5400000">
          <a:off x="3781658" y="-2552837"/>
          <a:ext cx="1120405" cy="62718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ru-RU" sz="1400" kern="1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это лицо, постоянно, временно либо по специальному полномочию исполняющее </a:t>
          </a:r>
          <a:r>
            <a:rPr lang="ru-RU" sz="1400" kern="1200" dirty="0">
              <a:solidFill>
                <a:srgbClr val="C00000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организационно-распорядительные или административно-хозяйственные функции </a:t>
          </a:r>
          <a:r>
            <a:rPr lang="ru-RU" sz="1400" kern="1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в указанных организациях</a:t>
          </a:r>
          <a:endParaRPr lang="aa-ET" sz="1400" kern="1200" dirty="0">
            <a:solidFill>
              <a:schemeClr val="tx1"/>
            </a:solidFill>
            <a:latin typeface="Georgia" panose="02040502050405020303" pitchFamily="18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205956" y="77559"/>
        <a:ext cx="6217115" cy="1011017"/>
      </dsp:txXfrm>
    </dsp:sp>
    <dsp:sp modelId="{BBD3CE7D-1387-46CE-943B-2281C6928B1A}">
      <dsp:nvSpPr>
        <dsp:cNvPr id="0" name=""/>
        <dsp:cNvSpPr/>
      </dsp:nvSpPr>
      <dsp:spPr>
        <a:xfrm rot="5400000">
          <a:off x="-258419" y="1793042"/>
          <a:ext cx="1722795" cy="120595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latin typeface="Georgia" panose="02040502050405020303" pitchFamily="18" charset="0"/>
              <a:ea typeface="Calibri" panose="020F0502020204030204" pitchFamily="34" charset="0"/>
            </a:rPr>
            <a:t>организационно-распорядительные функции </a:t>
          </a:r>
          <a:endParaRPr lang="aa-ET" sz="1000" kern="1200" dirty="0"/>
        </a:p>
      </dsp:txBody>
      <dsp:txXfrm rot="-5400000">
        <a:off x="1" y="2137600"/>
        <a:ext cx="1205956" cy="516839"/>
      </dsp:txXfrm>
    </dsp:sp>
    <dsp:sp modelId="{8C583DF0-4D11-449B-A6E2-791BC5832B26}">
      <dsp:nvSpPr>
        <dsp:cNvPr id="0" name=""/>
        <dsp:cNvSpPr/>
      </dsp:nvSpPr>
      <dsp:spPr>
        <a:xfrm rot="5400000">
          <a:off x="3781952" y="-984340"/>
          <a:ext cx="1119817" cy="62718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4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предоставленное в установленном законом РК порядке право издавать приказы и распоряжения, обязательные для исполнения подчиненными по службе лицами, а также применять меры поощрения и дисциплинарные взыскания в отношении подчиненных.</a:t>
          </a:r>
          <a:endParaRPr lang="aa-ET" sz="1400" kern="1200" dirty="0">
            <a:solidFill>
              <a:prstClr val="black"/>
            </a:solidFill>
            <a:latin typeface="Georgia" panose="02040502050405020303" pitchFamily="18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205957" y="1646320"/>
        <a:ext cx="6217144" cy="1010487"/>
      </dsp:txXfrm>
    </dsp:sp>
    <dsp:sp modelId="{3114AB89-39D4-4F95-A85F-F0BBC366CA29}">
      <dsp:nvSpPr>
        <dsp:cNvPr id="0" name=""/>
        <dsp:cNvSpPr/>
      </dsp:nvSpPr>
      <dsp:spPr>
        <a:xfrm rot="5400000">
          <a:off x="-258419" y="3323254"/>
          <a:ext cx="1722795" cy="120595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000" kern="1200" dirty="0">
              <a:latin typeface="Georgia" panose="02040502050405020303" pitchFamily="18" charset="0"/>
            </a:rPr>
            <a:t>Административно хозяйственные функции. </a:t>
          </a:r>
          <a:endParaRPr lang="aa-ET" sz="1000" kern="1200" dirty="0"/>
        </a:p>
      </dsp:txBody>
      <dsp:txXfrm rot="-5400000">
        <a:off x="1" y="3667812"/>
        <a:ext cx="1205956" cy="516839"/>
      </dsp:txXfrm>
    </dsp:sp>
    <dsp:sp modelId="{3FA27428-AAFF-41CD-85DC-A0DCB78A2157}">
      <dsp:nvSpPr>
        <dsp:cNvPr id="0" name=""/>
        <dsp:cNvSpPr/>
      </dsp:nvSpPr>
      <dsp:spPr>
        <a:xfrm rot="5400000">
          <a:off x="3776872" y="492579"/>
          <a:ext cx="1119817" cy="62718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2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</a:t>
          </a:r>
          <a:r>
            <a:rPr lang="ru-RU" sz="14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предоставленное в установленном законом РК порядке право управления и распоряжения имуществом, находящимся на балансе организации</a:t>
          </a:r>
          <a:endParaRPr lang="aa-ET" sz="1400" kern="1200" dirty="0">
            <a:solidFill>
              <a:prstClr val="black"/>
            </a:solidFill>
            <a:latin typeface="Georgia" panose="02040502050405020303" pitchFamily="18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200877" y="3123240"/>
        <a:ext cx="6217144" cy="1010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2756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49963" y="0"/>
            <a:ext cx="4627562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0C964-C339-42B2-A65E-C9E3ACEF360A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36950" y="944563"/>
            <a:ext cx="36068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8388" y="3636963"/>
            <a:ext cx="854392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2756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49963" y="7177088"/>
            <a:ext cx="4627562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27FB8-7CE0-4003-8686-BCF9AC8E1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031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27FB8-7CE0-4003-8686-BCF9AC8E106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54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27FB8-7CE0-4003-8686-BCF9AC8E106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170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27FB8-7CE0-4003-8686-BCF9AC8E106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035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052" y="2342515"/>
            <a:ext cx="9078595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2105" y="4231640"/>
            <a:ext cx="747649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035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0560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035" y="302260"/>
            <a:ext cx="961263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35" y="1737995"/>
            <a:ext cx="961263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1438" y="7027545"/>
            <a:ext cx="341782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035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0104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5E11A91-3E71-4E29-AA2A-0D44B9B54F50}"/>
              </a:ext>
            </a:extLst>
          </p:cNvPr>
          <p:cNvSpPr/>
          <p:nvPr/>
        </p:nvSpPr>
        <p:spPr>
          <a:xfrm>
            <a:off x="7473950" y="82550"/>
            <a:ext cx="2978150" cy="1143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E7C406A-B4F2-4028-B533-2255B4527561}"/>
              </a:ext>
            </a:extLst>
          </p:cNvPr>
          <p:cNvSpPr/>
          <p:nvPr/>
        </p:nvSpPr>
        <p:spPr>
          <a:xfrm>
            <a:off x="499578" y="7169150"/>
            <a:ext cx="9988550" cy="4571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DC96563-748C-45E0-85F5-606BACB06EAD}"/>
              </a:ext>
            </a:extLst>
          </p:cNvPr>
          <p:cNvSpPr/>
          <p:nvPr/>
        </p:nvSpPr>
        <p:spPr>
          <a:xfrm>
            <a:off x="351498" y="654050"/>
            <a:ext cx="1006474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	На основании статьи 45-1 Закона Республики Казахстан от 25 декабря 2017 года № 121-VI ЗРК «О введении в действие Кодекса Республики Казахстан «О налогах и других обязательных платежах в бюджет» (НК РК)» всеобщее декларирование в Казахстане </a:t>
            </a:r>
            <a:r>
              <a:rPr lang="ru-RU" sz="1600" b="1" dirty="0">
                <a:solidFill>
                  <a:srgbClr val="C00000"/>
                </a:solidFill>
                <a:latin typeface="Garamond" panose="02020404030301010803" pitchFamily="18" charset="0"/>
              </a:rPr>
              <a:t>вводится  в  4 этапа.</a:t>
            </a:r>
          </a:p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Garamond" panose="02020404030301010803" pitchFamily="18" charset="0"/>
              </a:rPr>
              <a:t>      1 этап - с 1 января  2021 года</a:t>
            </a:r>
            <a:endParaRPr lang="ru-RU" sz="1600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latin typeface="Garamond" panose="02020404030301010803" pitchFamily="18" charset="0"/>
              </a:rPr>
              <a:t>лица, занимающие ответственную государственную должность, и их супруги;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latin typeface="Garamond" panose="02020404030301010803" pitchFamily="18" charset="0"/>
              </a:rPr>
              <a:t>лица, уполномоченные на выполнение государственных функций, и их супруги;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C00000"/>
                </a:solidFill>
                <a:latin typeface="Garamond" panose="02020404030301010803" pitchFamily="18" charset="0"/>
              </a:rPr>
              <a:t>лица, приравненные к лицам, уполномоченным на выполнение государственных функций, и их супруги;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latin typeface="Garamond" panose="02020404030301010803" pitchFamily="18" charset="0"/>
              </a:rPr>
              <a:t>лица, на которых возложена обязанность по представлению декларации в соответствии с Конституционным законом Республики Казахстан «О выборах в Республики Казахстан» и законами Республики Казахстан «О противодействии коррупции», «О банках и банковской деятельности в Республики Казахстан», «О страховой деятельности»,  «О рынке ценных бумаг».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Garamond" panose="02020404030301010803" pitchFamily="18" charset="0"/>
              </a:rPr>
              <a:t>      2 этап - с 1 января  2023 года</a:t>
            </a:r>
            <a:endParaRPr lang="ru-RU" sz="1600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latin typeface="Garamond" panose="02020404030301010803" pitchFamily="18" charset="0"/>
              </a:rPr>
              <a:t>работники государственных учреждений  (включая сферу образования, здравоохранения, культуры, спорта и т.д.) и их супруги;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latin typeface="Garamond" panose="02020404030301010803" pitchFamily="18" charset="0"/>
              </a:rPr>
              <a:t>работники субъектов </a:t>
            </a:r>
            <a:r>
              <a:rPr lang="ru-RU" sz="1600" dirty="0" err="1">
                <a:latin typeface="Garamond" panose="02020404030301010803" pitchFamily="18" charset="0"/>
              </a:rPr>
              <a:t>квазигосударственного</a:t>
            </a:r>
            <a:r>
              <a:rPr lang="ru-RU" sz="1600" dirty="0">
                <a:latin typeface="Garamond" panose="02020404030301010803" pitchFamily="18" charset="0"/>
              </a:rPr>
              <a:t> сектора и их супруги.</a:t>
            </a:r>
          </a:p>
          <a:p>
            <a:pPr lvl="1" algn="just"/>
            <a:endParaRPr lang="ru-RU" sz="1600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Garamond" panose="02020404030301010803" pitchFamily="18" charset="0"/>
              </a:rPr>
              <a:t>      3 этап - с 1 января  2024 года</a:t>
            </a:r>
            <a:endParaRPr lang="ru-RU" sz="1600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latin typeface="Garamond" panose="02020404030301010803" pitchFamily="18" charset="0"/>
              </a:rPr>
              <a:t>руководители, учредители (участники) юридических лиц и их супруги;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latin typeface="Garamond" panose="02020404030301010803" pitchFamily="18" charset="0"/>
              </a:rPr>
              <a:t>индивидуальные предприниматели и их супруги.</a:t>
            </a:r>
          </a:p>
          <a:p>
            <a:pPr algn="just"/>
            <a:endParaRPr lang="ru-RU" sz="16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196325" y="70548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A35E84-1FF8-43C7-B83F-AC2F6CBCA188}"/>
              </a:ext>
            </a:extLst>
          </p:cNvPr>
          <p:cNvSpPr txBox="1"/>
          <p:nvPr/>
        </p:nvSpPr>
        <p:spPr>
          <a:xfrm>
            <a:off x="3174259" y="585412"/>
            <a:ext cx="7369927" cy="5998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k-KZ" sz="15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Порядок предоставления деклараций регламентирован главой 71 НК РК.  </a:t>
            </a:r>
          </a:p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kk-KZ" sz="15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kk-KZ" sz="15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k-KZ" sz="15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В целях осуществления мер финансового контроля лица, предусмотрены следующие виды декларации физических лиц:</a:t>
            </a:r>
            <a:endParaRPr lang="en-US" sz="15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kk-KZ" sz="15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декларацию об активах и обязательствах </a:t>
            </a:r>
            <a:r>
              <a:rPr lang="kk-KZ" sz="1050" i="1" dirty="0">
                <a:solidFill>
                  <a:srgbClr val="C00000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( статья 630 НК РК по Форме 250.00)</a:t>
            </a: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kk-KZ" sz="15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декларацию о доходах и имуществе </a:t>
            </a:r>
            <a:r>
              <a:rPr lang="ru-RU" sz="1050" i="1" dirty="0">
                <a:solidFill>
                  <a:srgbClr val="C00000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(статья 633 НК РК по форма  270.00)</a:t>
            </a:r>
            <a:endParaRPr lang="aa-ET" sz="1050" i="1" dirty="0">
              <a:solidFill>
                <a:srgbClr val="C00000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5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5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5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Представляют следующие лица:</a:t>
            </a:r>
          </a:p>
          <a:p>
            <a:pPr marL="742950" lvl="1" indent="-285750" algn="just">
              <a:lnSpc>
                <a:spcPct val="107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лицами, занимающими ответственную государственную должность, и их супругами;</a:t>
            </a:r>
            <a:endParaRPr lang="aa-ET" sz="15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lnSpc>
                <a:spcPct val="107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лицами, уполномоченными на выполнение государственных функций, и их супругами;</a:t>
            </a:r>
            <a:endParaRPr lang="en-US" sz="15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lnSpc>
                <a:spcPct val="107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C00000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лицами, приравненными к лицам, уполномоченным на выполнение государственных функций, и их супругами;</a:t>
            </a:r>
            <a:endParaRPr lang="en-US" sz="1500" dirty="0">
              <a:solidFill>
                <a:srgbClr val="C00000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lnSpc>
                <a:spcPct val="107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лицами, на которых возложена обязанность по представлению декларации в соответствии с Конституционным законом Республики Казахстан «О выборах в Республике Казахстан» и законами Республики Казахстан «О противодействии коррупции», «О банках и банковской деятельности в Республике Казахстан», «О страховой деятельности», «О рынке ценных бумаг».</a:t>
            </a:r>
            <a:endParaRPr lang="aa-ET" sz="15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B2D36B-5080-423B-A4FF-98814AA08499}"/>
              </a:ext>
            </a:extLst>
          </p:cNvPr>
          <p:cNvSpPr txBox="1"/>
          <p:nvPr/>
        </p:nvSpPr>
        <p:spPr>
          <a:xfrm>
            <a:off x="131141" y="358731"/>
            <a:ext cx="25422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latin typeface="Georgia" panose="02040502050405020303" pitchFamily="18" charset="0"/>
              </a:rPr>
              <a:t>По вопросу всеобщего декларирования доходов и имущества физических лиц  начиная с 01.01.2021 г. </a:t>
            </a:r>
          </a:p>
          <a:p>
            <a:pPr algn="just"/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9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196325" y="70548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3DE913-2D6A-434A-9A0A-5569CCAC8C5A}"/>
              </a:ext>
            </a:extLst>
          </p:cNvPr>
          <p:cNvSpPr txBox="1"/>
          <p:nvPr/>
        </p:nvSpPr>
        <p:spPr>
          <a:xfrm>
            <a:off x="108437" y="133199"/>
            <a:ext cx="24606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b="1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Лица, приравненные к лицам, уполномоченным на выполнение государственных функций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733CA9-1E7B-422C-B799-DC7EE76F09C0}"/>
              </a:ext>
            </a:extLst>
          </p:cNvPr>
          <p:cNvSpPr txBox="1"/>
          <p:nvPr/>
        </p:nvSpPr>
        <p:spPr>
          <a:xfrm>
            <a:off x="2974530" y="273050"/>
            <a:ext cx="7597666" cy="1857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К ним относятся:</a:t>
            </a:r>
          </a:p>
          <a:p>
            <a:pPr marL="742950" lvl="2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лица, исполняющие управленческие функции в государственных органиазциях;</a:t>
            </a: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C00000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лица, исполняющие управленческие функции в субъектах квазигосударственного сектора;</a:t>
            </a: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лица уполномоченное на принятие решений по организации и проведению закупок, в том числе государственных, либо ответственное за отбор и реализацию проектов, финансируемых из средств государственного бюджета и Национального фонда Республики Казахстан, занимающее должность не ниже руководителя самостоятельного структурного подразделения в указанных организациях;</a:t>
            </a: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служащие Национального Банка Республики Казахстан и его ведомоств. </a:t>
            </a:r>
            <a:endParaRPr lang="ru-RU" sz="12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ED583409-A92A-44A6-A92F-C89ACF9794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1056427"/>
              </p:ext>
            </p:extLst>
          </p:nvPr>
        </p:nvGraphicFramePr>
        <p:xfrm>
          <a:off x="2946523" y="2406650"/>
          <a:ext cx="7477766" cy="4792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654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340350" y="7462568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3DE913-2D6A-434A-9A0A-5569CCAC8C5A}"/>
              </a:ext>
            </a:extLst>
          </p:cNvPr>
          <p:cNvSpPr txBox="1"/>
          <p:nvPr/>
        </p:nvSpPr>
        <p:spPr>
          <a:xfrm>
            <a:off x="136513" y="346760"/>
            <a:ext cx="2841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Georgia" panose="02040502050405020303" pitchFamily="18" charset="0"/>
              </a:rPr>
              <a:t>Декларация об активах и</a:t>
            </a:r>
          </a:p>
          <a:p>
            <a:r>
              <a:rPr lang="kk-KZ" b="1" dirty="0">
                <a:latin typeface="Georgia" panose="02040502050405020303" pitchFamily="18" charset="0"/>
              </a:rPr>
              <a:t> обязательствах </a:t>
            </a:r>
            <a:r>
              <a:rPr lang="ru-RU" b="1" dirty="0">
                <a:latin typeface="Georgia" panose="02040502050405020303" pitchFamily="18" charset="0"/>
              </a:rPr>
              <a:t> </a:t>
            </a:r>
            <a:endParaRPr lang="aa-ET" b="1" dirty="0">
              <a:latin typeface="Georgia" panose="02040502050405020303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125A0DB-CFEA-4C28-A079-99091CF93121}"/>
              </a:ext>
            </a:extLst>
          </p:cNvPr>
          <p:cNvSpPr/>
          <p:nvPr/>
        </p:nvSpPr>
        <p:spPr>
          <a:xfrm>
            <a:off x="3368375" y="83469"/>
            <a:ext cx="7110866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250" b="1" dirty="0">
                <a:solidFill>
                  <a:schemeClr val="tx2"/>
                </a:solidFill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Ракрываются следующие сведения: 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ru-RU" sz="1250" b="1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50" b="1" dirty="0">
                <a:latin typeface="Garamond" panose="02020404030301010803" pitchFamily="18" charset="0"/>
              </a:rPr>
              <a:t>имущество, по которому права и (или) сделки подлежат государственной или иной регистрации в компетентном органе иностранного государства в соответствии с законодательством иностранного государства:</a:t>
            </a:r>
            <a:endParaRPr lang="en-US" sz="1250" b="1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недвижимое имущество, земельные участки и (или) земельные доли, воздушные и морские суда, суда внутреннего водного плавания, суда плавания «река-море»;</a:t>
            </a:r>
            <a:endParaRPr lang="en-US" sz="1250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транспортные средства, специальная техника и (или) прицепы;</a:t>
            </a:r>
            <a:endParaRPr lang="en-US" sz="1250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деньги на банковских счетах в иностранных банках, находящихся за пределами Республики Казахстан, в сумме, совокупно превышающей по всем банковским вкладам 1000-кратный размер МРП, установленного законом о республиканском бюджете и действующего на 31 декабря отчетного налогового периода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endParaRPr lang="ru-RU" sz="1250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50" b="1" dirty="0">
                <a:latin typeface="Garamond" panose="02020404030301010803" pitchFamily="18" charset="0"/>
              </a:rPr>
              <a:t>имущество в Республике Казахстан и (или) за ее пределами:</a:t>
            </a:r>
            <a:endParaRPr lang="en-US" sz="1250" b="1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доля в жилом здании по договору о долевом участии в жилищном строительстве;</a:t>
            </a:r>
            <a:endParaRPr lang="en-US" sz="1250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доля участия в уставном капитале юридического лица, созданном за пределами Республики Казахстан;</a:t>
            </a:r>
            <a:endParaRPr lang="en-US" sz="1250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ценные бумаги, производные финансовые инструменты (за исключением производных финансовых инструментов, исполнение которых происходит путем приобретения или реализации базового актива);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инвестиционное золото;</a:t>
            </a:r>
            <a:endParaRPr lang="en-US" sz="1250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объекты интеллектуальной собственности, авторского права;</a:t>
            </a:r>
            <a:endParaRPr lang="en-US" sz="1250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наличные деньги, которые указываются в сумме, не превышающей предел 10000-кратного размера МРП, установленного законом о республиканском бюджете и действующего на 31 декабря года, предшествующего году представления декларации об активах и обязательствах физического лица;</a:t>
            </a:r>
            <a:endParaRPr lang="en-US" sz="1250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50" dirty="0">
                <a:latin typeface="Garamond" panose="02020404030301010803" pitchFamily="18" charset="0"/>
              </a:rPr>
              <a:t>задолженность других лиц перед физическим лицом (дебиторской задолженности) и (или) задолженности физического лица перед другими лицами (кредиторской задолженности) при наличии договора или иного документа, являющегося основанием возникновения обязательства или требования, нотариально засвидетельствованного (удостоверенного), за исключением задолженности банкам и организациям, осуществляющим отдельные виды банковских операций. 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endParaRPr lang="ru-RU" sz="1250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50" b="1" dirty="0">
                <a:latin typeface="Garamond" panose="02020404030301010803" pitchFamily="18" charset="0"/>
              </a:rPr>
              <a:t>другое имущество в случае превышения цены (стоимости) за единицу данного имущества 1000-кратного размера месячного расчетного показателя, установленного законом о республиканском бюджете и действующего на 31 декабря отчетного налогового периода, при наличии стоимости, определенной в отчете об оценке, проведенной по договору между оценщиком и налогоплательщиком</a:t>
            </a:r>
            <a:endParaRPr lang="en-US" sz="1250" dirty="0">
              <a:latin typeface="Garamond" panose="02020404030301010803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70FC44F-D453-47AA-A042-E240BEB69555}"/>
              </a:ext>
            </a:extLst>
          </p:cNvPr>
          <p:cNvSpPr/>
          <p:nvPr/>
        </p:nvSpPr>
        <p:spPr>
          <a:xfrm>
            <a:off x="0" y="2375585"/>
            <a:ext cx="3006553" cy="289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5000"/>
              </a:lnSpc>
              <a:spcAft>
                <a:spcPts val="0"/>
              </a:spcAft>
            </a:pPr>
            <a:r>
              <a:rPr lang="ru-RU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Декларация </a:t>
            </a:r>
            <a:r>
              <a:rPr lang="en-US" sz="12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представляется</a:t>
            </a:r>
            <a:r>
              <a:rPr lang="en-US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один раз </a:t>
            </a:r>
            <a:r>
              <a:rPr lang="en-US" sz="12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по</a:t>
            </a:r>
            <a:r>
              <a:rPr lang="en-US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месту</a:t>
            </a:r>
            <a:r>
              <a:rPr lang="en-US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жительства</a:t>
            </a:r>
            <a:r>
              <a:rPr lang="en-US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Georgia" panose="02040502050405020303" pitchFamily="18" charset="0"/>
                <a:cs typeface="Times New Roman" panose="02020603050405020304" pitchFamily="18" charset="0"/>
              </a:rPr>
              <a:t>пребывания</a:t>
            </a:r>
            <a:r>
              <a:rPr lang="en-US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):</a:t>
            </a:r>
            <a:endParaRPr lang="ru-RU" sz="12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5000"/>
              </a:lnSpc>
              <a:spcAft>
                <a:spcPts val="0"/>
              </a:spcAft>
            </a:pPr>
            <a:endParaRPr lang="en-US" sz="12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на бумажном носителе - не позднее 15 июля текущего года, в котором возникло обязательство по представлению декларации</a:t>
            </a:r>
          </a:p>
          <a:p>
            <a:pPr lvl="1" algn="just"/>
            <a:endParaRPr lang="en-US" sz="12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в электронном виде - не позднее 15 сентября текущего года, в котором возникло обязательство по представлению декларации.   </a:t>
            </a:r>
          </a:p>
        </p:txBody>
      </p:sp>
    </p:spTree>
    <p:extLst>
      <p:ext uri="{BB962C8B-B14F-4D97-AF65-F5344CB8AC3E}">
        <p14:creationId xmlns:p14="http://schemas.microsoft.com/office/powerpoint/2010/main" val="103703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334516" y="72834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3DE913-2D6A-434A-9A0A-5569CCAC8C5A}"/>
              </a:ext>
            </a:extLst>
          </p:cNvPr>
          <p:cNvSpPr txBox="1"/>
          <p:nvPr/>
        </p:nvSpPr>
        <p:spPr>
          <a:xfrm>
            <a:off x="136513" y="346760"/>
            <a:ext cx="2841637" cy="664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kk-KZ" b="1" dirty="0">
                <a:latin typeface="Georgia" panose="02040502050405020303" pitchFamily="18" charset="0"/>
              </a:rPr>
              <a:t>Декларация о доходах и имуществе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125A0DB-CFEA-4C28-A079-99091CF93121}"/>
              </a:ext>
            </a:extLst>
          </p:cNvPr>
          <p:cNvSpPr/>
          <p:nvPr/>
        </p:nvSpPr>
        <p:spPr>
          <a:xfrm>
            <a:off x="3371650" y="112345"/>
            <a:ext cx="7110866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300" b="1" dirty="0">
                <a:solidFill>
                  <a:schemeClr val="tx2"/>
                </a:solidFill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Раскрываются следующие сведения: 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kk-KZ" sz="1300" b="1" dirty="0">
              <a:solidFill>
                <a:schemeClr val="tx2"/>
              </a:solidFill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b="1" dirty="0">
                <a:latin typeface="Garamond" panose="02020404030301010803" pitchFamily="18" charset="0"/>
              </a:rPr>
              <a:t>доходах, полученных за календарный год, в том числе за пределами Республики Казахстан;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300" b="1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b="1" dirty="0">
                <a:latin typeface="Garamond" panose="02020404030301010803" pitchFamily="18" charset="0"/>
              </a:rPr>
              <a:t>налоговых вычетах;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300" b="1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b="1" dirty="0">
                <a:latin typeface="Garamond" panose="02020404030301010803" pitchFamily="18" charset="0"/>
              </a:rPr>
              <a:t>приобретении и (или) отчуждении, и (или) получении безвозмездно имущества, подлежащего государственной или иной регистрации, а также имущества, по которому права и (или) сделки подлежат государственной или иной регистрации, в том числе за пределами Республики Казахстан;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300" b="1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b="1" dirty="0">
                <a:latin typeface="Garamond" panose="02020404030301010803" pitchFamily="18" charset="0"/>
              </a:rPr>
              <a:t>деньгах на банковских счетах в иностранных банках, находящихся за пределами Республики Казахстан, в сумме, в совокупности превышающей 1000-кратный размер МРП, установленного законом о республиканском бюджете и действующего на 31 декабря отчетного налогового периода;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300" dirty="0">
                <a:latin typeface="Garamond" panose="02020404030301010803" pitchFamily="18" charset="0"/>
              </a:rPr>
              <a:t>имуществе, имеющемся по состоянию на 31 декабря отчетного налогового периода на праве собственности физического лица:</a:t>
            </a:r>
            <a:endParaRPr lang="en-US" sz="1300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300" dirty="0">
                <a:latin typeface="Garamond" panose="02020404030301010803" pitchFamily="18" charset="0"/>
              </a:rPr>
              <a:t>недвижимом имуществе, которое подлежит государственной или иной регистрации (учету) либо права и (или) сделки по которому подлежат государственной или иной регистрации (учету) в компетентном органе иностранного государства в соответствии с законодательством иностранного государства;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300" dirty="0">
                <a:latin typeface="Garamond" panose="02020404030301010803" pitchFamily="18" charset="0"/>
              </a:rPr>
              <a:t>ценных бумагах, эмитенты которых зарегистрированы за пределами Республики Казахстан;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300" dirty="0">
                <a:latin typeface="Garamond" panose="02020404030301010803" pitchFamily="18" charset="0"/>
              </a:rPr>
              <a:t>доле участия в уставном капитале юридического лица, зарегистрированного за пределами Республики Казахстан.</a:t>
            </a:r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endParaRPr lang="en-US" sz="1300" b="1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300" b="1" dirty="0">
                <a:latin typeface="Garamond" panose="02020404030301010803" pitchFamily="18" charset="0"/>
              </a:rPr>
              <a:t>задолженности других лиц перед физическим лицом (дебиторской задолженности) и (или) задолженности физического лица перед другими лицами (кредиторской задолженности) при наличии договора или иного документа, являющегося основанием возникновения обязательства или требования, нотариально засвидетельствованного (удостоверенного), за исключением задолженности банкам и организациям, осуществляющим отдельные виды банковских операций.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300" b="1" dirty="0">
              <a:latin typeface="Garamond" panose="02020404030301010803" pitchFamily="18" charset="0"/>
            </a:endParaRPr>
          </a:p>
          <a:p>
            <a:pPr algn="just"/>
            <a:r>
              <a:rPr lang="ru-RU" sz="1300" dirty="0">
                <a:solidFill>
                  <a:srgbClr val="C00000"/>
                </a:solidFill>
                <a:latin typeface="Garamond" panose="02020404030301010803" pitchFamily="18" charset="0"/>
              </a:rPr>
              <a:t>Дополнительно, физические лица, отражают в декларации о доходах и имуществе сведения об источниках покрытия расходов на приобретение в течение отчетного налогового периода имущества, в том числе за пределами Республики Казахстан (статья 634 НК РК).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70FC44F-D453-47AA-A042-E240BEB69555}"/>
              </a:ext>
            </a:extLst>
          </p:cNvPr>
          <p:cNvSpPr/>
          <p:nvPr/>
        </p:nvSpPr>
        <p:spPr>
          <a:xfrm>
            <a:off x="0" y="2375585"/>
            <a:ext cx="3006553" cy="313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5000"/>
              </a:lnSpc>
              <a:spcAft>
                <a:spcPts val="0"/>
              </a:spcAft>
            </a:pPr>
            <a:r>
              <a:rPr lang="ru-RU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Декларация предоставляется  ежегодно по состоянию на 31 декабря отчетного налогового периода, начиная с года, следующего году представления декларации об активах и обязательствах, по месту жительства: </a:t>
            </a:r>
          </a:p>
          <a:p>
            <a:pPr marL="457200" algn="just">
              <a:lnSpc>
                <a:spcPct val="105000"/>
              </a:lnSpc>
              <a:spcAft>
                <a:spcPts val="0"/>
              </a:spcAft>
            </a:pPr>
            <a:endParaRPr lang="en-US" sz="12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на бумажном носителе - не позднее 15 июля года, следующего за отчетным </a:t>
            </a:r>
          </a:p>
          <a:p>
            <a:pPr lvl="1" algn="just"/>
            <a:endParaRPr lang="en-US" sz="12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в электронном виде - не позднее 15 сентября года, следующего за отчетным </a:t>
            </a:r>
          </a:p>
        </p:txBody>
      </p:sp>
    </p:spTree>
    <p:extLst>
      <p:ext uri="{BB962C8B-B14F-4D97-AF65-F5344CB8AC3E}">
        <p14:creationId xmlns:p14="http://schemas.microsoft.com/office/powerpoint/2010/main" val="3358866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2086</TotalTime>
  <Words>1058</Words>
  <Application>Microsoft Office PowerPoint</Application>
  <PresentationFormat>Произвольный</PresentationFormat>
  <Paragraphs>91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Garamond</vt:lpstr>
      <vt:lpstr>Georgia</vt:lpstr>
      <vt:lpstr>Tahoma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ру.cdr</dc:title>
  <dc:creator>USER</dc:creator>
  <cp:lastModifiedBy>Кошанов Талгат Ботабаевич</cp:lastModifiedBy>
  <cp:revision>138</cp:revision>
  <dcterms:created xsi:type="dcterms:W3CDTF">2021-07-26T12:51:53Z</dcterms:created>
  <dcterms:modified xsi:type="dcterms:W3CDTF">2025-03-19T10:42:30Z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2021-07-07T00:00:00Z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2021-07-26T00:00:00Z</vt:filetime>
  </property>
</Properties>
</file>